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6858000" cx="12192000"/>
  <p:notesSz cx="6858000" cy="9144000"/>
  <p:embeddedFontLst>
    <p:embeddedFont>
      <p:font typeface="Roboto"/>
      <p:regular r:id="rId45"/>
      <p:bold r:id="rId46"/>
      <p:italic r:id="rId47"/>
      <p:boldItalic r:id="rId48"/>
    </p:embeddedFont>
    <p:embeddedFont>
      <p:font typeface="Roboto Medium"/>
      <p:regular r:id="rId49"/>
      <p:bold r:id="rId50"/>
      <p:italic r:id="rId51"/>
      <p:boldItalic r:id="rId52"/>
    </p:embeddedFont>
    <p:embeddedFont>
      <p:font typeface="Nunito"/>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rudra sark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AB8433-EC78-4FE0-9B83-28DCCA8AA25A}">
  <a:tblStyle styleId="{A6AB8433-EC78-4FE0-9B83-28DCCA8AA2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Lato-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Nunito-regular.fntdata"/><Relationship Id="rId52" Type="http://schemas.openxmlformats.org/officeDocument/2006/relationships/font" Target="fonts/RobotoMedium-boldItalic.fntdata"/><Relationship Id="rId11" Type="http://schemas.openxmlformats.org/officeDocument/2006/relationships/slide" Target="slides/slide4.xml"/><Relationship Id="rId55" Type="http://schemas.openxmlformats.org/officeDocument/2006/relationships/font" Target="fonts/Nunito-italic.fntdata"/><Relationship Id="rId10" Type="http://schemas.openxmlformats.org/officeDocument/2006/relationships/slide" Target="slides/slide3.xml"/><Relationship Id="rId54" Type="http://schemas.openxmlformats.org/officeDocument/2006/relationships/font" Target="fonts/Nunito-bold.fntdata"/><Relationship Id="rId13" Type="http://schemas.openxmlformats.org/officeDocument/2006/relationships/slide" Target="slides/slide6.xml"/><Relationship Id="rId57" Type="http://schemas.openxmlformats.org/officeDocument/2006/relationships/font" Target="fonts/Lato-regular.fntdata"/><Relationship Id="rId12" Type="http://schemas.openxmlformats.org/officeDocument/2006/relationships/slide" Target="slides/slide5.xml"/><Relationship Id="rId56" Type="http://schemas.openxmlformats.org/officeDocument/2006/relationships/font" Target="fonts/Nunito-boldItalic.fntdata"/><Relationship Id="rId15" Type="http://schemas.openxmlformats.org/officeDocument/2006/relationships/slide" Target="slides/slide8.xml"/><Relationship Id="rId59" Type="http://schemas.openxmlformats.org/officeDocument/2006/relationships/font" Target="fonts/Lato-italic.fntdata"/><Relationship Id="rId14" Type="http://schemas.openxmlformats.org/officeDocument/2006/relationships/slide" Target="slides/slide7.xml"/><Relationship Id="rId58" Type="http://schemas.openxmlformats.org/officeDocument/2006/relationships/font" Target="fonts/Lat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10T05:51:53.905">
    <p:pos x="6000" y="0"/>
    <p:text>Clean Coding
SOLID
Design Pattern
Database
Restful Architecture
Testing
Git Flow</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1-10T06:36:56.254">
    <p:pos x="6000" y="0"/>
    <p:text>Atomicity
Consistency
Isolation
durablity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11-10T06:45:20.533">
    <p:pos x="6000" y="0"/>
    <p:text>RESTful architecture, or REST (Representational State Transfer), is a set of principles for designing networked applications. REST defines how resources on the web should be structured, accessed, and manipulated in a way that is simple, scalable, and maintainable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fe755c1ed4_4_17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g2fe755c1ed4_4_17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1387ff5b7e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31387ff5b7e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Workflow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Testing Product</a:t>
            </a:r>
            <a:endParaRPr/>
          </a:p>
        </p:txBody>
      </p:sp>
      <p:sp>
        <p:nvSpPr>
          <p:cNvPr id="395" name="Google Shape;395;g31387ff5b7e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1387ff5b7e_0_30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31387ff5b7e_0_30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Subscription-service </a:t>
            </a:r>
            <a:endParaRPr/>
          </a:p>
          <a:p>
            <a:pPr indent="0" lvl="0" marL="0" rtl="0" algn="l">
              <a:spcBef>
                <a:spcPts val="0"/>
              </a:spcBef>
              <a:spcAft>
                <a:spcPts val="0"/>
              </a:spcAft>
              <a:buNone/>
            </a:pPr>
            <a:r>
              <a:t/>
            </a:r>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payment method [debit/credit card] with stax</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activating subscription</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multiple multiple number of same subscription for a customer </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billing address to the user, and working on taxation </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creating invoice for users, and adding tax info to the customer invoice</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1000">
                <a:highlight>
                  <a:srgbClr val="D4D4D4"/>
                </a:highlight>
                <a:latin typeface="Arial"/>
                <a:ea typeface="Arial"/>
                <a:cs typeface="Arial"/>
                <a:sym typeface="Arial"/>
              </a:rPr>
              <a:t>findByEmailEndingWith()</a:t>
            </a:r>
            <a:endParaRPr sz="2100">
              <a:latin typeface="Lato"/>
              <a:ea typeface="Lato"/>
              <a:cs typeface="Lato"/>
              <a:sym typeface="Lato"/>
            </a:endParaRPr>
          </a:p>
        </p:txBody>
      </p:sp>
      <p:sp>
        <p:nvSpPr>
          <p:cNvPr id="424" name="Google Shape;424;g31387ff5b7e_0_30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1387ff5b7e_0_29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g31387ff5b7e_0_29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Subscription-service </a:t>
            </a:r>
            <a:endParaRPr/>
          </a:p>
          <a:p>
            <a:pPr indent="0" lvl="0" marL="0" rtl="0" algn="l">
              <a:spcBef>
                <a:spcPts val="0"/>
              </a:spcBef>
              <a:spcAft>
                <a:spcPts val="0"/>
              </a:spcAft>
              <a:buNone/>
            </a:pPr>
            <a:r>
              <a:t/>
            </a:r>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payment method [debit/credit card] with stax</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activating subscription</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multiple multiple number of same subscription for a customer </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billing address to the user, and working on taxation </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creating invoice for users, and adding tax info to the customer invoice</a:t>
            </a:r>
            <a:endParaRPr/>
          </a:p>
        </p:txBody>
      </p:sp>
      <p:sp>
        <p:nvSpPr>
          <p:cNvPr id="437" name="Google Shape;437;g31387ff5b7e_0_29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1387ff5b7e_0_30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31387ff5b7e_0_30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Subscription-service </a:t>
            </a:r>
            <a:endParaRPr/>
          </a:p>
          <a:p>
            <a:pPr indent="0" lvl="0" marL="0" rtl="0" algn="l">
              <a:spcBef>
                <a:spcPts val="0"/>
              </a:spcBef>
              <a:spcAft>
                <a:spcPts val="0"/>
              </a:spcAft>
              <a:buNone/>
            </a:pPr>
            <a:r>
              <a:t/>
            </a:r>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payment method [debit/credit card] with stax</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activating subscription</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multiple multiple number of same subscription for a customer </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billing address to the user, and working on taxation </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creating invoice for users, and adding tax info to the customer invoice</a:t>
            </a:r>
            <a:endParaRPr/>
          </a:p>
        </p:txBody>
      </p:sp>
      <p:sp>
        <p:nvSpPr>
          <p:cNvPr id="451" name="Google Shape;451;g31387ff5b7e_0_30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387ff5b7e_0_30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3" name="Google Shape;463;g31387ff5b7e_0_30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Subscription-service </a:t>
            </a:r>
            <a:endParaRPr/>
          </a:p>
          <a:p>
            <a:pPr indent="0" lvl="0" marL="0" rtl="0" algn="l">
              <a:spcBef>
                <a:spcPts val="0"/>
              </a:spcBef>
              <a:spcAft>
                <a:spcPts val="0"/>
              </a:spcAft>
              <a:buNone/>
            </a:pPr>
            <a:r>
              <a:t/>
            </a:r>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payment method [debit/credit card] with stax</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activating subscription</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multiple multiple number of same subscription for a customer </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Adding billing address to the user, and working on taxation </a:t>
            </a:r>
            <a:endParaRPr sz="2100">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latin typeface="Lato"/>
                <a:ea typeface="Lato"/>
                <a:cs typeface="Lato"/>
                <a:sym typeface="Lato"/>
              </a:rPr>
              <a:t>creating invoice for users, and adding tax info to the customer invoice</a:t>
            </a:r>
            <a:endParaRPr/>
          </a:p>
        </p:txBody>
      </p:sp>
      <p:sp>
        <p:nvSpPr>
          <p:cNvPr id="464" name="Google Shape;464;g31387ff5b7e_0_30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1387ff5b7e_0_29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g31387ff5b7e_0_29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31387ff5b7e_0_29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1387ff5b7e_0_30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31387ff5b7e_0_30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Subscription-service </a:t>
            </a:r>
            <a:endParaRPr/>
          </a:p>
        </p:txBody>
      </p:sp>
      <p:sp>
        <p:nvSpPr>
          <p:cNvPr id="486" name="Google Shape;486;g31387ff5b7e_0_30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1387ff5b7e_0_1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31387ff5b7e_0_1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Subscription-service </a:t>
            </a:r>
            <a:endParaRPr/>
          </a:p>
        </p:txBody>
      </p:sp>
      <p:sp>
        <p:nvSpPr>
          <p:cNvPr id="501" name="Google Shape;501;g31387ff5b7e_0_1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1387ff5b7e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31387ff5b7e_0_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Subscription-service </a:t>
            </a:r>
            <a:endParaRPr/>
          </a:p>
        </p:txBody>
      </p:sp>
      <p:sp>
        <p:nvSpPr>
          <p:cNvPr id="518" name="Google Shape;518;g31387ff5b7e_0_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387ff5b7e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 name="Google Shape;526;g31387ff5b7e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Subscription-service </a:t>
            </a:r>
            <a:endParaRPr/>
          </a:p>
        </p:txBody>
      </p:sp>
      <p:sp>
        <p:nvSpPr>
          <p:cNvPr id="527" name="Google Shape;527;g31387ff5b7e_0_1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fe6d8440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fe6d8440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fe6d8440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1387ff5b7e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g31387ff5b7e_0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Subscription-service </a:t>
            </a:r>
            <a:endParaRPr/>
          </a:p>
        </p:txBody>
      </p:sp>
      <p:sp>
        <p:nvSpPr>
          <p:cNvPr id="536" name="Google Shape;536;g31387ff5b7e_0_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e755c1ed4_4_15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g2fe755c1ed4_4_1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fe755c1ed4_4_15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g2fe755c1ed4_4_1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1387ff5b7e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g31387ff5b7e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Dreyfus Model </a:t>
            </a:r>
            <a:endParaRPr/>
          </a:p>
          <a:p>
            <a:pPr indent="0" lvl="0" marL="0" rtl="0" algn="l">
              <a:spcBef>
                <a:spcPts val="0"/>
              </a:spcBef>
              <a:spcAft>
                <a:spcPts val="0"/>
              </a:spcAft>
              <a:buNone/>
            </a:pPr>
            <a:r>
              <a:t/>
            </a:r>
            <a:endParaRPr/>
          </a:p>
        </p:txBody>
      </p:sp>
      <p:sp>
        <p:nvSpPr>
          <p:cNvPr id="566" name="Google Shape;566;g31387ff5b7e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ff95d1793d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2ff95d1793d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g2ff95d1793d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15b4dd1551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315b4dd1551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g315b4dd1551_1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15b4dd1551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315b4dd1551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g315b4dd1551_1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15b4dd1551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315b4dd1551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315b4dd1551_1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15b4dd1551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315b4dd1551_1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315b4dd1551_1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15b4dd1551_1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315b4dd1551_1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g315b4dd1551_1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ff95d179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2ff95d1793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Meaningful names: name should be declarative, consistent naming conventions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Functions: A function should do only one task, function should be short and simple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commenting: less commnet,  avoid redundant comments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open/close ⇒ open for extension and close for modification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LSP ⇒ object of subclass can replace any superclass object and the code should do fine.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ISP ⇒ client shouldn’t forced to implement any interface. try to segment independent interface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DIP ⇒  Higher module shouldn’t dependent on lower module, higher and lower module all depend on abstraction  </a:t>
            </a:r>
            <a:endParaRPr/>
          </a:p>
        </p:txBody>
      </p:sp>
      <p:sp>
        <p:nvSpPr>
          <p:cNvPr id="214" name="Google Shape;214;g2ff95d1793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877892fa37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g2877892fa37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g2877892fa37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15b4dd1551_1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315b4dd1551_1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315b4dd1551_1_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15b4dd1551_1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315b4dd1551_1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315b4dd1551_1_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15b4dd1551_1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315b4dd1551_1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g315b4dd1551_1_1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11864f562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311864f562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g311864f562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11864f562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g311864f5625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g311864f5625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1864f5625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g311864f5625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g311864f5625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387ff5b7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31387ff5b7e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Builder:</a:t>
            </a:r>
            <a:r>
              <a:rPr lang="en-US"/>
              <a:t> 5 players [ client, director, builder, concrete builder, product] complex obj cons, step by step construction, avoid multiple pram constructor </a:t>
            </a:r>
            <a:endParaRPr/>
          </a:p>
          <a:p>
            <a:pPr indent="0" lvl="0" marL="0" rtl="0" algn="l">
              <a:spcBef>
                <a:spcPts val="0"/>
              </a:spcBef>
              <a:spcAft>
                <a:spcPts val="0"/>
              </a:spcAft>
              <a:buNone/>
            </a:pPr>
            <a:r>
              <a:rPr b="1" lang="en-US"/>
              <a:t>proxy:</a:t>
            </a:r>
            <a:r>
              <a:rPr lang="en-US"/>
              <a:t> 4 players [client, proxy, subject, real-subject] lazy loading, access control, caching</a:t>
            </a:r>
            <a:endParaRPr/>
          </a:p>
          <a:p>
            <a:pPr indent="0" lvl="0" marL="0" rtl="0" algn="l">
              <a:spcBef>
                <a:spcPts val="0"/>
              </a:spcBef>
              <a:spcAft>
                <a:spcPts val="0"/>
              </a:spcAft>
              <a:buNone/>
            </a:pPr>
            <a:r>
              <a:rPr b="1" lang="en-US"/>
              <a:t>Strategy:</a:t>
            </a:r>
            <a:r>
              <a:rPr lang="en-US"/>
              <a:t> 4 players [client, context, strategy, concrete strategy] multiple algorithms, runtime selection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normalization: </a:t>
            </a:r>
            <a:endParaRPr/>
          </a:p>
          <a:p>
            <a:pPr indent="0" lvl="0" marL="0" rtl="0" algn="l">
              <a:spcBef>
                <a:spcPts val="0"/>
              </a:spcBef>
              <a:spcAft>
                <a:spcPts val="0"/>
              </a:spcAft>
              <a:buNone/>
            </a:pPr>
            <a:r>
              <a:rPr lang="en-US"/>
              <a:t>1nf → </a:t>
            </a:r>
            <a:r>
              <a:rPr lang="en-US"/>
              <a:t>eliminating</a:t>
            </a:r>
            <a:r>
              <a:rPr lang="en-US"/>
              <a:t> repeating group </a:t>
            </a:r>
            <a:endParaRPr/>
          </a:p>
          <a:p>
            <a:pPr indent="0" lvl="0" marL="0" rtl="0" algn="l">
              <a:spcBef>
                <a:spcPts val="0"/>
              </a:spcBef>
              <a:spcAft>
                <a:spcPts val="0"/>
              </a:spcAft>
              <a:buNone/>
            </a:pPr>
            <a:r>
              <a:rPr lang="en-US"/>
              <a:t>2nf → </a:t>
            </a:r>
            <a:r>
              <a:rPr lang="en-US"/>
              <a:t>eliminating</a:t>
            </a:r>
            <a:r>
              <a:rPr lang="en-US"/>
              <a:t> </a:t>
            </a:r>
            <a:r>
              <a:rPr lang="en-US"/>
              <a:t>functional</a:t>
            </a:r>
            <a:r>
              <a:rPr lang="en-US"/>
              <a:t> </a:t>
            </a:r>
            <a:r>
              <a:rPr lang="en-US"/>
              <a:t>dependencies</a:t>
            </a:r>
            <a:r>
              <a:rPr lang="en-US"/>
              <a:t> </a:t>
            </a:r>
            <a:endParaRPr/>
          </a:p>
          <a:p>
            <a:pPr indent="0" lvl="0" marL="0" rtl="0" algn="l">
              <a:spcBef>
                <a:spcPts val="0"/>
              </a:spcBef>
              <a:spcAft>
                <a:spcPts val="0"/>
              </a:spcAft>
              <a:buNone/>
            </a:pPr>
            <a:r>
              <a:rPr lang="en-US"/>
              <a:t>3nf → </a:t>
            </a:r>
            <a:r>
              <a:rPr lang="en-US"/>
              <a:t>eliminating</a:t>
            </a:r>
            <a:r>
              <a:rPr lang="en-US"/>
              <a:t> transitive dependencies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Atomicity</a:t>
            </a:r>
            <a:r>
              <a:rPr lang="en-US"/>
              <a:t>: the entire transactions takes place at once or doesn’t happen at all</a:t>
            </a:r>
            <a:endParaRPr/>
          </a:p>
          <a:p>
            <a:pPr indent="0" lvl="0" marL="0" rtl="0" algn="l">
              <a:spcBef>
                <a:spcPts val="0"/>
              </a:spcBef>
              <a:spcAft>
                <a:spcPts val="0"/>
              </a:spcAft>
              <a:buNone/>
            </a:pPr>
            <a:r>
              <a:rPr b="1" lang="en-US"/>
              <a:t>consistency</a:t>
            </a:r>
            <a:r>
              <a:rPr lang="en-US"/>
              <a:t>: the db must be consistent before and after the transaction</a:t>
            </a:r>
            <a:endParaRPr/>
          </a:p>
          <a:p>
            <a:pPr indent="0" lvl="0" marL="0" rtl="0" algn="l">
              <a:spcBef>
                <a:spcPts val="0"/>
              </a:spcBef>
              <a:spcAft>
                <a:spcPts val="0"/>
              </a:spcAft>
              <a:buNone/>
            </a:pPr>
            <a:r>
              <a:rPr b="1" lang="en-US"/>
              <a:t>Isolation</a:t>
            </a:r>
            <a:r>
              <a:rPr lang="en-US"/>
              <a:t>: multiple transactions doesn’t </a:t>
            </a:r>
            <a:r>
              <a:rPr lang="en-US"/>
              <a:t>interfere</a:t>
            </a:r>
            <a:r>
              <a:rPr lang="en-US"/>
              <a:t> each other </a:t>
            </a:r>
            <a:endParaRPr/>
          </a:p>
          <a:p>
            <a:pPr indent="0" lvl="0" marL="0" rtl="0" algn="l">
              <a:spcBef>
                <a:spcPts val="0"/>
              </a:spcBef>
              <a:spcAft>
                <a:spcPts val="0"/>
              </a:spcAft>
              <a:buNone/>
            </a:pPr>
            <a:r>
              <a:rPr b="1" lang="en-US"/>
              <a:t>durability</a:t>
            </a:r>
            <a:r>
              <a:rPr lang="en-US"/>
              <a:t>: the changes of the successful transaction takes effect even if there is a system failure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CAP: consistency, availability, partition tolerance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https://github.com/rds8rds/nsl_trainee_program/blob/main/documentations/SOLID%20%26%20Design%20Pattern/solid%20and%20design%20pattern.md</a:t>
            </a:r>
            <a:endParaRPr/>
          </a:p>
        </p:txBody>
      </p:sp>
      <p:sp>
        <p:nvSpPr>
          <p:cNvPr id="225" name="Google Shape;225;g31387ff5b7e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387ff5b7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31387ff5b7e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US" sz="1100">
                <a:latin typeface="Arial"/>
                <a:ea typeface="Arial"/>
                <a:cs typeface="Arial"/>
                <a:sym typeface="Arial"/>
              </a:rPr>
              <a:t>Uniform Interface</a:t>
            </a:r>
            <a:r>
              <a:rPr lang="en-US" sz="1100">
                <a:latin typeface="Arial"/>
                <a:ea typeface="Arial"/>
                <a:cs typeface="Arial"/>
                <a:sym typeface="Arial"/>
              </a:rPr>
              <a:t>: RESTful APIs should have a </a:t>
            </a:r>
            <a:r>
              <a:rPr b="1" lang="en-US" sz="1100">
                <a:latin typeface="Arial"/>
                <a:ea typeface="Arial"/>
                <a:cs typeface="Arial"/>
                <a:sym typeface="Arial"/>
              </a:rPr>
              <a:t>consistent interface</a:t>
            </a:r>
            <a:r>
              <a:rPr lang="en-US" sz="1100">
                <a:latin typeface="Arial"/>
                <a:ea typeface="Arial"/>
                <a:cs typeface="Arial"/>
                <a:sym typeface="Arial"/>
              </a:rPr>
              <a:t> with standard </a:t>
            </a:r>
            <a:r>
              <a:rPr b="1" lang="en-US" sz="1100">
                <a:latin typeface="Arial"/>
                <a:ea typeface="Arial"/>
                <a:cs typeface="Arial"/>
                <a:sym typeface="Arial"/>
              </a:rPr>
              <a:t>conventions</a:t>
            </a:r>
            <a:r>
              <a:rPr lang="en-US" sz="1100">
                <a:latin typeface="Arial"/>
                <a:ea typeface="Arial"/>
                <a:cs typeface="Arial"/>
                <a:sym typeface="Arial"/>
              </a:rPr>
              <a:t>, such as using HTTP verbs (</a:t>
            </a:r>
            <a:r>
              <a:rPr b="1" lang="en-US" sz="1100">
                <a:latin typeface="Arial"/>
                <a:ea typeface="Arial"/>
                <a:cs typeface="Arial"/>
                <a:sym typeface="Arial"/>
              </a:rPr>
              <a:t>GET, POST, PUT, DELETE</a:t>
            </a:r>
            <a:r>
              <a:rPr lang="en-US" sz="1100">
                <a:latin typeface="Arial"/>
                <a:ea typeface="Arial"/>
                <a:cs typeface="Arial"/>
                <a:sym typeface="Arial"/>
              </a:rPr>
              <a:t>) for actions. This uniformity simplifies interactions for clients.</a:t>
            </a:r>
            <a:endParaRPr b="1" sz="1100">
              <a:latin typeface="Arial"/>
              <a:ea typeface="Arial"/>
              <a:cs typeface="Arial"/>
              <a:sym typeface="Arial"/>
            </a:endParaRPr>
          </a:p>
          <a:p>
            <a:pPr indent="0" lvl="0" marL="0" rtl="0" algn="l">
              <a:spcBef>
                <a:spcPts val="0"/>
              </a:spcBef>
              <a:spcAft>
                <a:spcPts val="0"/>
              </a:spcAft>
              <a:buSzPts val="1100"/>
              <a:buNone/>
            </a:pPr>
            <a:r>
              <a:rPr b="1" lang="en-US" sz="1100">
                <a:latin typeface="Arial"/>
                <a:ea typeface="Arial"/>
                <a:cs typeface="Arial"/>
                <a:sym typeface="Arial"/>
              </a:rPr>
              <a:t>Client-Server Separation</a:t>
            </a:r>
            <a:r>
              <a:rPr lang="en-US" sz="1100">
                <a:latin typeface="Arial"/>
                <a:ea typeface="Arial"/>
                <a:cs typeface="Arial"/>
                <a:sym typeface="Arial"/>
              </a:rPr>
              <a:t>: The client and server are kept </a:t>
            </a:r>
            <a:r>
              <a:rPr b="1" lang="en-US" sz="1100">
                <a:latin typeface="Arial"/>
                <a:ea typeface="Arial"/>
                <a:cs typeface="Arial"/>
                <a:sym typeface="Arial"/>
              </a:rPr>
              <a:t>separate</a:t>
            </a:r>
            <a:r>
              <a:rPr lang="en-US" sz="1100">
                <a:latin typeface="Arial"/>
                <a:ea typeface="Arial"/>
                <a:cs typeface="Arial"/>
                <a:sym typeface="Arial"/>
              </a:rPr>
              <a:t>, allowing each to evolve independently. The client is only</a:t>
            </a:r>
            <a:r>
              <a:rPr b="1" lang="en-US" sz="1100">
                <a:latin typeface="Arial"/>
                <a:ea typeface="Arial"/>
                <a:cs typeface="Arial"/>
                <a:sym typeface="Arial"/>
              </a:rPr>
              <a:t> concerned with the front-end</a:t>
            </a:r>
            <a:r>
              <a:rPr lang="en-US" sz="1100">
                <a:latin typeface="Arial"/>
                <a:ea typeface="Arial"/>
                <a:cs typeface="Arial"/>
                <a:sym typeface="Arial"/>
              </a:rPr>
              <a:t>, while the server manages data and logic, promoting </a:t>
            </a:r>
            <a:r>
              <a:rPr b="1" lang="en-US" sz="1100">
                <a:latin typeface="Arial"/>
                <a:ea typeface="Arial"/>
                <a:cs typeface="Arial"/>
                <a:sym typeface="Arial"/>
              </a:rPr>
              <a:t>flexibility </a:t>
            </a:r>
            <a:r>
              <a:rPr lang="en-US" sz="1100">
                <a:latin typeface="Arial"/>
                <a:ea typeface="Arial"/>
                <a:cs typeface="Arial"/>
                <a:sym typeface="Arial"/>
              </a:rPr>
              <a:t>and </a:t>
            </a:r>
            <a:r>
              <a:rPr b="1" lang="en-US" sz="1100">
                <a:latin typeface="Arial"/>
                <a:ea typeface="Arial"/>
                <a:cs typeface="Arial"/>
                <a:sym typeface="Arial"/>
              </a:rPr>
              <a:t>scalability</a:t>
            </a:r>
            <a:r>
              <a:rPr lang="en-US" sz="1100">
                <a:latin typeface="Arial"/>
                <a:ea typeface="Arial"/>
                <a:cs typeface="Arial"/>
                <a:sym typeface="Arial"/>
              </a:rPr>
              <a:t>.</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Statelessness</a:t>
            </a:r>
            <a:r>
              <a:rPr lang="en-US" sz="1100">
                <a:latin typeface="Arial"/>
                <a:ea typeface="Arial"/>
                <a:cs typeface="Arial"/>
                <a:sym typeface="Arial"/>
              </a:rPr>
              <a:t>: Each request from a client to the server must contain all the information needed to understand and process the request. The server doesn’t store any session state about the client between requests, ensuring independence between interactions.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Cacheability</a:t>
            </a:r>
            <a:r>
              <a:rPr lang="en-US" sz="1100">
                <a:latin typeface="Arial"/>
                <a:ea typeface="Arial"/>
                <a:cs typeface="Arial"/>
                <a:sym typeface="Arial"/>
              </a:rPr>
              <a:t>: Responses from the server must define themselves as </a:t>
            </a:r>
            <a:r>
              <a:rPr b="1" lang="en-US" sz="1100">
                <a:latin typeface="Arial"/>
                <a:ea typeface="Arial"/>
                <a:cs typeface="Arial"/>
                <a:sym typeface="Arial"/>
              </a:rPr>
              <a:t>cacheable </a:t>
            </a:r>
            <a:r>
              <a:rPr lang="en-US" sz="1100">
                <a:latin typeface="Arial"/>
                <a:ea typeface="Arial"/>
                <a:cs typeface="Arial"/>
                <a:sym typeface="Arial"/>
              </a:rPr>
              <a:t>or non-</a:t>
            </a:r>
            <a:r>
              <a:rPr b="1" lang="en-US" sz="1100">
                <a:latin typeface="Arial"/>
                <a:ea typeface="Arial"/>
                <a:cs typeface="Arial"/>
                <a:sym typeface="Arial"/>
              </a:rPr>
              <a:t>cacheable</a:t>
            </a:r>
            <a:r>
              <a:rPr lang="en-US" sz="1100">
                <a:latin typeface="Arial"/>
                <a:ea typeface="Arial"/>
                <a:cs typeface="Arial"/>
                <a:sym typeface="Arial"/>
              </a:rPr>
              <a:t>. Caching improves efficiency and performance by reducing unnecessary server interactions for frequently requested resources.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Layered System</a:t>
            </a:r>
            <a:r>
              <a:rPr lang="en-US" sz="1100">
                <a:latin typeface="Arial"/>
                <a:ea typeface="Arial"/>
                <a:cs typeface="Arial"/>
                <a:sym typeface="Arial"/>
              </a:rPr>
              <a:t>: A layered architecture allows the API to include in middle functionalities (such as proxies, gateways, and load balancers) that help with scalability and security. These intermediaries should not affect the client's interactions with the API.</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Code on Demand (optional)</a:t>
            </a:r>
            <a:r>
              <a:rPr lang="en-US" sz="1100">
                <a:latin typeface="Arial"/>
                <a:ea typeface="Arial"/>
                <a:cs typeface="Arial"/>
                <a:sym typeface="Arial"/>
              </a:rPr>
              <a:t>: This allows servers to send executable code to the client when needed (e.g., JavaScript or applets), extending client functionality. Although optional, it can be useful for specific cases where client-side processing is necessary.</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just">
              <a:lnSpc>
                <a:spcPct val="100000"/>
              </a:lnSpc>
              <a:spcBef>
                <a:spcPts val="1800"/>
              </a:spcBef>
              <a:spcAft>
                <a:spcPts val="0"/>
              </a:spcAft>
              <a:buClr>
                <a:schemeClr val="dk1"/>
              </a:buClr>
              <a:buSzPts val="1100"/>
              <a:buFont typeface="Arial"/>
              <a:buNone/>
            </a:pPr>
            <a:r>
              <a:rPr lang="en-US" sz="1400">
                <a:solidFill>
                  <a:srgbClr val="273239"/>
                </a:solidFill>
                <a:highlight>
                  <a:srgbClr val="FFFFFF"/>
                </a:highlight>
                <a:latin typeface="Nunito"/>
                <a:ea typeface="Nunito"/>
                <a:cs typeface="Nunito"/>
                <a:sym typeface="Nunito"/>
              </a:rPr>
              <a:t>200  (Success/OK)</a:t>
            </a:r>
            <a:endParaRPr sz="1400">
              <a:solidFill>
                <a:srgbClr val="273239"/>
              </a:solidFill>
              <a:highlight>
                <a:srgbClr val="FFFFFF"/>
              </a:highlight>
              <a:latin typeface="Nunito"/>
              <a:ea typeface="Nunito"/>
              <a:cs typeface="Nunito"/>
              <a:sym typeface="Nunito"/>
            </a:endParaRPr>
          </a:p>
          <a:p>
            <a:pPr indent="0" lvl="0" marL="0" rtl="0" algn="just">
              <a:lnSpc>
                <a:spcPct val="100000"/>
              </a:lnSpc>
              <a:spcBef>
                <a:spcPts val="1800"/>
              </a:spcBef>
              <a:spcAft>
                <a:spcPts val="0"/>
              </a:spcAft>
              <a:buClr>
                <a:schemeClr val="dk1"/>
              </a:buClr>
              <a:buSzPts val="1100"/>
              <a:buFont typeface="Arial"/>
              <a:buNone/>
            </a:pPr>
            <a:r>
              <a:rPr lang="en-US" sz="1400">
                <a:solidFill>
                  <a:srgbClr val="273239"/>
                </a:solidFill>
                <a:highlight>
                  <a:srgbClr val="FFFFFF"/>
                </a:highlight>
                <a:latin typeface="Nunito"/>
                <a:ea typeface="Nunito"/>
                <a:cs typeface="Nunito"/>
                <a:sym typeface="Nunito"/>
              </a:rPr>
              <a:t>301 (Permanent Redirect)</a:t>
            </a:r>
            <a:endParaRPr sz="1400">
              <a:solidFill>
                <a:srgbClr val="273239"/>
              </a:solidFill>
              <a:highlight>
                <a:srgbClr val="FFFFFF"/>
              </a:highlight>
              <a:latin typeface="Nunito"/>
              <a:ea typeface="Nunito"/>
              <a:cs typeface="Nunito"/>
              <a:sym typeface="Nunito"/>
            </a:endParaRPr>
          </a:p>
          <a:p>
            <a:pPr indent="0" lvl="0" marL="0" rtl="0" algn="just">
              <a:lnSpc>
                <a:spcPct val="100000"/>
              </a:lnSpc>
              <a:spcBef>
                <a:spcPts val="1800"/>
              </a:spcBef>
              <a:spcAft>
                <a:spcPts val="0"/>
              </a:spcAft>
              <a:buClr>
                <a:schemeClr val="dk1"/>
              </a:buClr>
              <a:buSzPts val="1100"/>
              <a:buFont typeface="Arial"/>
              <a:buNone/>
            </a:pPr>
            <a:r>
              <a:rPr lang="en-US" sz="1400">
                <a:solidFill>
                  <a:srgbClr val="273239"/>
                </a:solidFill>
                <a:highlight>
                  <a:srgbClr val="FFFFFF"/>
                </a:highlight>
                <a:latin typeface="Nunito"/>
                <a:ea typeface="Nunito"/>
                <a:cs typeface="Nunito"/>
                <a:sym typeface="Nunito"/>
              </a:rPr>
              <a:t>302 (Temporary Redirect)</a:t>
            </a:r>
            <a:endParaRPr sz="1400">
              <a:solidFill>
                <a:srgbClr val="273239"/>
              </a:solidFill>
              <a:highlight>
                <a:srgbClr val="FFFFFF"/>
              </a:highlight>
              <a:latin typeface="Nunito"/>
              <a:ea typeface="Nunito"/>
              <a:cs typeface="Nunito"/>
              <a:sym typeface="Nunito"/>
            </a:endParaRPr>
          </a:p>
          <a:p>
            <a:pPr indent="0" lvl="0" marL="0" rtl="0" algn="just">
              <a:lnSpc>
                <a:spcPct val="100000"/>
              </a:lnSpc>
              <a:spcBef>
                <a:spcPts val="1800"/>
              </a:spcBef>
              <a:spcAft>
                <a:spcPts val="0"/>
              </a:spcAft>
              <a:buClr>
                <a:schemeClr val="dk1"/>
              </a:buClr>
              <a:buSzPts val="1100"/>
              <a:buFont typeface="Arial"/>
              <a:buNone/>
            </a:pPr>
            <a:r>
              <a:rPr lang="en-US" sz="1400">
                <a:solidFill>
                  <a:srgbClr val="273239"/>
                </a:solidFill>
                <a:highlight>
                  <a:srgbClr val="FFFFFF"/>
                </a:highlight>
                <a:latin typeface="Nunito"/>
                <a:ea typeface="Nunito"/>
                <a:cs typeface="Nunito"/>
                <a:sym typeface="Nunito"/>
              </a:rPr>
              <a:t>304 (Not Modified)</a:t>
            </a:r>
            <a:endParaRPr sz="1400">
              <a:solidFill>
                <a:srgbClr val="273239"/>
              </a:solidFill>
              <a:highlight>
                <a:srgbClr val="FFFFFF"/>
              </a:highlight>
              <a:latin typeface="Nunito"/>
              <a:ea typeface="Nunito"/>
              <a:cs typeface="Nunito"/>
              <a:sym typeface="Nunito"/>
            </a:endParaRPr>
          </a:p>
          <a:p>
            <a:pPr indent="0" lvl="0" marL="0" rtl="0" algn="just">
              <a:lnSpc>
                <a:spcPct val="100000"/>
              </a:lnSpc>
              <a:spcBef>
                <a:spcPts val="1800"/>
              </a:spcBef>
              <a:spcAft>
                <a:spcPts val="0"/>
              </a:spcAft>
              <a:buClr>
                <a:schemeClr val="dk1"/>
              </a:buClr>
              <a:buSzPts val="1100"/>
              <a:buFont typeface="Arial"/>
              <a:buNone/>
            </a:pPr>
            <a:r>
              <a:rPr lang="en-US" sz="1400">
                <a:solidFill>
                  <a:srgbClr val="273239"/>
                </a:solidFill>
                <a:highlight>
                  <a:srgbClr val="FFFFFF"/>
                </a:highlight>
                <a:latin typeface="Nunito"/>
                <a:ea typeface="Nunito"/>
                <a:cs typeface="Nunito"/>
                <a:sym typeface="Nunito"/>
              </a:rPr>
              <a:t>400 (Bad Request)</a:t>
            </a:r>
            <a:endParaRPr sz="1400">
              <a:solidFill>
                <a:srgbClr val="273239"/>
              </a:solidFill>
              <a:highlight>
                <a:srgbClr val="FFFFFF"/>
              </a:highlight>
              <a:latin typeface="Nunito"/>
              <a:ea typeface="Nunito"/>
              <a:cs typeface="Nunito"/>
              <a:sym typeface="Nunito"/>
            </a:endParaRPr>
          </a:p>
          <a:p>
            <a:pPr indent="0" lvl="0" marL="0" rtl="0" algn="just">
              <a:lnSpc>
                <a:spcPct val="100000"/>
              </a:lnSpc>
              <a:spcBef>
                <a:spcPts val="1800"/>
              </a:spcBef>
              <a:spcAft>
                <a:spcPts val="0"/>
              </a:spcAft>
              <a:buClr>
                <a:schemeClr val="dk1"/>
              </a:buClr>
              <a:buSzPts val="1100"/>
              <a:buFont typeface="Arial"/>
              <a:buNone/>
            </a:pPr>
            <a:r>
              <a:rPr lang="en-US" sz="1400">
                <a:solidFill>
                  <a:srgbClr val="273239"/>
                </a:solidFill>
                <a:highlight>
                  <a:srgbClr val="FFFFFF"/>
                </a:highlight>
                <a:latin typeface="Nunito"/>
                <a:ea typeface="Nunito"/>
                <a:cs typeface="Nunito"/>
                <a:sym typeface="Nunito"/>
              </a:rPr>
              <a:t> 401 (Unauthorized Error)</a:t>
            </a:r>
            <a:endParaRPr sz="1400">
              <a:solidFill>
                <a:srgbClr val="273239"/>
              </a:solidFill>
              <a:highlight>
                <a:srgbClr val="FFFFFF"/>
              </a:highlight>
              <a:latin typeface="Nunito"/>
              <a:ea typeface="Nunito"/>
              <a:cs typeface="Nunito"/>
              <a:sym typeface="Nunito"/>
            </a:endParaRPr>
          </a:p>
          <a:p>
            <a:pPr indent="0" lvl="0" marL="0" rtl="0" algn="just">
              <a:lnSpc>
                <a:spcPct val="100000"/>
              </a:lnSpc>
              <a:spcBef>
                <a:spcPts val="1800"/>
              </a:spcBef>
              <a:spcAft>
                <a:spcPts val="0"/>
              </a:spcAft>
              <a:buClr>
                <a:schemeClr val="dk1"/>
              </a:buClr>
              <a:buSzPts val="1100"/>
              <a:buFont typeface="Arial"/>
              <a:buNone/>
            </a:pPr>
            <a:r>
              <a:rPr lang="en-US" sz="1400">
                <a:solidFill>
                  <a:srgbClr val="273239"/>
                </a:solidFill>
                <a:highlight>
                  <a:srgbClr val="FFFFFF"/>
                </a:highlight>
                <a:latin typeface="Nunito"/>
                <a:ea typeface="Nunito"/>
                <a:cs typeface="Nunito"/>
                <a:sym typeface="Nunito"/>
              </a:rPr>
              <a:t>403 (Forbidden)</a:t>
            </a:r>
            <a:endParaRPr sz="1400">
              <a:solidFill>
                <a:srgbClr val="273239"/>
              </a:solidFill>
              <a:highlight>
                <a:srgbClr val="FFFFFF"/>
              </a:highlight>
              <a:latin typeface="Nunito"/>
              <a:ea typeface="Nunito"/>
              <a:cs typeface="Nunito"/>
              <a:sym typeface="Nunito"/>
            </a:endParaRPr>
          </a:p>
          <a:p>
            <a:pPr indent="0" lvl="0" marL="0" rtl="0" algn="just">
              <a:lnSpc>
                <a:spcPct val="100000"/>
              </a:lnSpc>
              <a:spcBef>
                <a:spcPts val="1800"/>
              </a:spcBef>
              <a:spcAft>
                <a:spcPts val="0"/>
              </a:spcAft>
              <a:buClr>
                <a:schemeClr val="dk1"/>
              </a:buClr>
              <a:buSzPts val="1100"/>
              <a:buFont typeface="Arial"/>
              <a:buNone/>
            </a:pPr>
            <a:r>
              <a:rPr lang="en-US" sz="1400">
                <a:solidFill>
                  <a:srgbClr val="273239"/>
                </a:solidFill>
                <a:highlight>
                  <a:srgbClr val="FFFFFF"/>
                </a:highlight>
                <a:latin typeface="Nunito"/>
                <a:ea typeface="Nunito"/>
                <a:cs typeface="Nunito"/>
                <a:sym typeface="Nunito"/>
              </a:rPr>
              <a:t>404 (Not Found)</a:t>
            </a:r>
            <a:endParaRPr sz="1400">
              <a:solidFill>
                <a:srgbClr val="273239"/>
              </a:solidFill>
              <a:highlight>
                <a:srgbClr val="FFFFFF"/>
              </a:highlight>
              <a:latin typeface="Nunito"/>
              <a:ea typeface="Nunito"/>
              <a:cs typeface="Nunito"/>
              <a:sym typeface="Nunito"/>
            </a:endParaRPr>
          </a:p>
          <a:p>
            <a:pPr indent="0" lvl="0" marL="0" rtl="0" algn="just">
              <a:lnSpc>
                <a:spcPct val="100000"/>
              </a:lnSpc>
              <a:spcBef>
                <a:spcPts val="1800"/>
              </a:spcBef>
              <a:spcAft>
                <a:spcPts val="0"/>
              </a:spcAft>
              <a:buClr>
                <a:schemeClr val="dk1"/>
              </a:buClr>
              <a:buSzPts val="1100"/>
              <a:buFont typeface="Arial"/>
              <a:buNone/>
            </a:pPr>
            <a:r>
              <a:rPr lang="en-US" sz="1400">
                <a:solidFill>
                  <a:srgbClr val="273239"/>
                </a:solidFill>
                <a:highlight>
                  <a:srgbClr val="FFFFFF"/>
                </a:highlight>
                <a:latin typeface="Nunito"/>
                <a:ea typeface="Nunito"/>
                <a:cs typeface="Nunito"/>
                <a:sym typeface="Nunito"/>
              </a:rPr>
              <a:t>500 (Internal Server Error)</a:t>
            </a:r>
            <a:endParaRPr sz="1400">
              <a:solidFill>
                <a:srgbClr val="273239"/>
              </a:solidFill>
              <a:highlight>
                <a:srgbClr val="FFFFFF"/>
              </a:highlight>
              <a:latin typeface="Nunito"/>
              <a:ea typeface="Nunito"/>
              <a:cs typeface="Nunito"/>
              <a:sym typeface="Nunito"/>
            </a:endParaRPr>
          </a:p>
          <a:p>
            <a:pPr indent="0" lvl="0" marL="0" rtl="0" algn="just">
              <a:lnSpc>
                <a:spcPct val="100000"/>
              </a:lnSpc>
              <a:spcBef>
                <a:spcPts val="1800"/>
              </a:spcBef>
              <a:spcAft>
                <a:spcPts val="0"/>
              </a:spcAft>
              <a:buClr>
                <a:schemeClr val="dk1"/>
              </a:buClr>
              <a:buSzPts val="1100"/>
              <a:buFont typeface="Arial"/>
              <a:buNone/>
            </a:pPr>
            <a:r>
              <a:rPr lang="en-US" sz="1400">
                <a:solidFill>
                  <a:srgbClr val="273239"/>
                </a:solidFill>
                <a:highlight>
                  <a:srgbClr val="FFFFFF"/>
                </a:highlight>
                <a:latin typeface="Nunito"/>
                <a:ea typeface="Nunito"/>
                <a:cs typeface="Nunito"/>
                <a:sym typeface="Nunito"/>
              </a:rPr>
              <a:t>501 (Not Implemented)</a:t>
            </a:r>
            <a:endParaRPr sz="1400">
              <a:solidFill>
                <a:srgbClr val="273239"/>
              </a:solidFill>
              <a:highlight>
                <a:srgbClr val="FFFFFF"/>
              </a:highlight>
              <a:latin typeface="Nunito"/>
              <a:ea typeface="Nunito"/>
              <a:cs typeface="Nunito"/>
              <a:sym typeface="Nunito"/>
            </a:endParaRPr>
          </a:p>
          <a:p>
            <a:pPr indent="0" lvl="0" marL="0" rtl="0" algn="l">
              <a:spcBef>
                <a:spcPts val="1800"/>
              </a:spcBef>
              <a:spcAft>
                <a:spcPts val="0"/>
              </a:spcAft>
              <a:buNone/>
            </a:pPr>
            <a:r>
              <a:t/>
            </a:r>
            <a:endParaRPr/>
          </a:p>
        </p:txBody>
      </p:sp>
      <p:sp>
        <p:nvSpPr>
          <p:cNvPr id="249" name="Google Shape;249;g31387ff5b7e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387ff5b7e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31387ff5b7e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Dreyfus Model </a:t>
            </a:r>
            <a:r>
              <a:rPr b="1" lang="en-US" sz="1100">
                <a:latin typeface="Arial"/>
                <a:ea typeface="Arial"/>
                <a:cs typeface="Arial"/>
                <a:sym typeface="Arial"/>
              </a:rPr>
              <a:t> Skill Acquisition</a:t>
            </a:r>
            <a:r>
              <a:rPr lang="en-US" sz="1100">
                <a:latin typeface="Arial"/>
                <a:ea typeface="Arial"/>
                <a:cs typeface="Arial"/>
                <a:sym typeface="Arial"/>
              </a:rPr>
              <a:t> is a framework that describes how individuals progress through different stages of learning and mastering a skill.</a:t>
            </a:r>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Novice</a:t>
            </a:r>
            <a:r>
              <a:rPr lang="en-US" sz="1100">
                <a:latin typeface="Arial"/>
                <a:ea typeface="Arial"/>
                <a:cs typeface="Arial"/>
                <a:sym typeface="Arial"/>
              </a:rPr>
              <a:t>: Follows rules closely, limited experience.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Advanced Beginner</a:t>
            </a:r>
            <a:r>
              <a:rPr lang="en-US" sz="1100">
                <a:latin typeface="Arial"/>
                <a:ea typeface="Arial"/>
                <a:cs typeface="Arial"/>
                <a:sym typeface="Arial"/>
              </a:rPr>
              <a:t>: Recognizes patterns, applies knowledge in familiar situations.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Competent</a:t>
            </a:r>
            <a:r>
              <a:rPr lang="en-US" sz="1100">
                <a:latin typeface="Arial"/>
                <a:ea typeface="Arial"/>
                <a:cs typeface="Arial"/>
                <a:sym typeface="Arial"/>
              </a:rPr>
              <a:t>: Organizes tasks, problem-solves independently.</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Proficient</a:t>
            </a:r>
            <a:r>
              <a:rPr lang="en-US" sz="1100">
                <a:latin typeface="Arial"/>
                <a:ea typeface="Arial"/>
                <a:cs typeface="Arial"/>
                <a:sym typeface="Arial"/>
              </a:rPr>
              <a:t>: Sees the "big picture," adapts based on experience.</a:t>
            </a:r>
            <a:endParaRPr sz="1100">
              <a:latin typeface="Arial"/>
              <a:ea typeface="Arial"/>
              <a:cs typeface="Arial"/>
              <a:sym typeface="Arial"/>
            </a:endParaRPr>
          </a:p>
          <a:p>
            <a:pPr indent="0" lvl="0" marL="0" rtl="0" algn="l">
              <a:spcBef>
                <a:spcPts val="0"/>
              </a:spcBef>
              <a:spcAft>
                <a:spcPts val="0"/>
              </a:spcAft>
              <a:buSzPts val="1100"/>
              <a:buNone/>
            </a:pPr>
            <a:r>
              <a:rPr b="1" lang="en-US" sz="1100">
                <a:latin typeface="Arial"/>
                <a:ea typeface="Arial"/>
                <a:cs typeface="Arial"/>
                <a:sym typeface="Arial"/>
              </a:rPr>
              <a:t>Expert</a:t>
            </a:r>
            <a:r>
              <a:rPr lang="en-US" sz="1100">
                <a:latin typeface="Arial"/>
                <a:ea typeface="Arial"/>
                <a:cs typeface="Arial"/>
                <a:sym typeface="Arial"/>
              </a:rPr>
              <a:t>: Relies on intuition, effortlessly handles complex challenges.</a:t>
            </a:r>
            <a:endParaRPr sz="1100">
              <a:latin typeface="Arial"/>
              <a:ea typeface="Arial"/>
              <a:cs typeface="Arial"/>
              <a:sym typeface="Arial"/>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292100" lvl="0" marL="457200" rtl="0" algn="l">
              <a:spcBef>
                <a:spcPts val="0"/>
              </a:spcBef>
              <a:spcAft>
                <a:spcPts val="0"/>
              </a:spcAft>
              <a:buClr>
                <a:schemeClr val="dk1"/>
              </a:buClr>
              <a:buSzPts val="1000"/>
              <a:buChar char="❏"/>
            </a:pPr>
            <a:r>
              <a:rPr lang="en-US" sz="1000">
                <a:latin typeface="Arial"/>
                <a:ea typeface="Arial"/>
                <a:cs typeface="Arial"/>
                <a:sym typeface="Arial"/>
              </a:rPr>
              <a:t>A framework that describes how </a:t>
            </a:r>
            <a:r>
              <a:rPr b="1" lang="en-US" sz="1000">
                <a:solidFill>
                  <a:srgbClr val="2F5496"/>
                </a:solidFill>
                <a:latin typeface="Arial"/>
                <a:ea typeface="Arial"/>
                <a:cs typeface="Arial"/>
                <a:sym typeface="Arial"/>
              </a:rPr>
              <a:t>individuals progress through different stages of skill development</a:t>
            </a:r>
            <a:r>
              <a:rPr lang="en-US" sz="1000">
                <a:latin typeface="Arial"/>
                <a:ea typeface="Arial"/>
                <a:cs typeface="Arial"/>
                <a:sym typeface="Arial"/>
              </a:rPr>
              <a:t>. </a:t>
            </a:r>
            <a:endParaRPr sz="1000">
              <a:latin typeface="Arial"/>
              <a:ea typeface="Arial"/>
              <a:cs typeface="Arial"/>
              <a:sym typeface="Arial"/>
            </a:endParaRPr>
          </a:p>
          <a:p>
            <a:pPr indent="0" lvl="0" marL="0" rtl="0" algn="l">
              <a:spcBef>
                <a:spcPts val="0"/>
              </a:spcBef>
              <a:spcAft>
                <a:spcPts val="0"/>
              </a:spcAft>
              <a:buSzPts val="1100"/>
              <a:buNone/>
            </a:pPr>
            <a:r>
              <a:t/>
            </a:r>
            <a:endParaRPr sz="1000">
              <a:latin typeface="Arial"/>
              <a:ea typeface="Arial"/>
              <a:cs typeface="Arial"/>
              <a:sym typeface="Arial"/>
            </a:endParaRPr>
          </a:p>
          <a:p>
            <a:pPr indent="-292100" lvl="0" marL="457200" rtl="0" algn="l">
              <a:spcBef>
                <a:spcPts val="0"/>
              </a:spcBef>
              <a:spcAft>
                <a:spcPts val="0"/>
              </a:spcAft>
              <a:buClr>
                <a:schemeClr val="dk1"/>
              </a:buClr>
              <a:buSzPts val="1000"/>
              <a:buChar char="❏"/>
            </a:pPr>
            <a:r>
              <a:rPr lang="en-US" sz="1000">
                <a:latin typeface="Arial"/>
                <a:ea typeface="Arial"/>
                <a:cs typeface="Arial"/>
                <a:sym typeface="Arial"/>
              </a:rPr>
              <a:t>The model identifies </a:t>
            </a:r>
            <a:r>
              <a:rPr b="1" lang="en-US" sz="1000">
                <a:solidFill>
                  <a:schemeClr val="dk2"/>
                </a:solidFill>
                <a:latin typeface="Arial"/>
                <a:ea typeface="Arial"/>
                <a:cs typeface="Arial"/>
                <a:sym typeface="Arial"/>
              </a:rPr>
              <a:t>five </a:t>
            </a:r>
            <a:r>
              <a:rPr lang="en-US" sz="1000">
                <a:latin typeface="Arial"/>
                <a:ea typeface="Arial"/>
                <a:cs typeface="Arial"/>
                <a:sym typeface="Arial"/>
              </a:rPr>
              <a:t>stages of skill development:</a:t>
            </a:r>
            <a:endParaRPr sz="500"/>
          </a:p>
        </p:txBody>
      </p:sp>
      <p:sp>
        <p:nvSpPr>
          <p:cNvPr id="265" name="Google Shape;265;g31387ff5b7e_0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387ff5b7e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31387ff5b7e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project architecture: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Service, Model, Controller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sz="1800">
                <a:solidFill>
                  <a:schemeClr val="lt1"/>
                </a:solidFill>
                <a:highlight>
                  <a:srgbClr val="1B786F"/>
                </a:highlight>
                <a:latin typeface="Arial"/>
                <a:ea typeface="Arial"/>
                <a:cs typeface="Arial"/>
                <a:sym typeface="Arial"/>
              </a:rPr>
              <a:t> AutoConfiguration</a:t>
            </a:r>
            <a:endParaRPr/>
          </a:p>
        </p:txBody>
      </p:sp>
      <p:sp>
        <p:nvSpPr>
          <p:cNvPr id="328" name="Google Shape;328;g31387ff5b7e_0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387ff5b7e_0_2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31387ff5b7e_0_29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Clr>
                <a:srgbClr val="1F2328"/>
              </a:buClr>
              <a:buSzPts val="1200"/>
              <a:buChar char="●"/>
            </a:pPr>
            <a:r>
              <a:rPr lang="en-US">
                <a:solidFill>
                  <a:srgbClr val="1F2328"/>
                </a:solidFill>
                <a:highlight>
                  <a:srgbClr val="FFFFFF"/>
                </a:highlight>
                <a:latin typeface="Arial"/>
                <a:ea typeface="Arial"/>
                <a:cs typeface="Arial"/>
                <a:sym typeface="Arial"/>
              </a:rPr>
              <a:t>Inheritance (Is-A): A subclass inherits from a superclass.</a:t>
            </a:r>
            <a:endParaRPr>
              <a:solidFill>
                <a:srgbClr val="1F2328"/>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2328"/>
              </a:buClr>
              <a:buSzPts val="1200"/>
              <a:buChar char="●"/>
            </a:pPr>
            <a:r>
              <a:rPr lang="en-US">
                <a:solidFill>
                  <a:srgbClr val="1F2328"/>
                </a:solidFill>
                <a:highlight>
                  <a:srgbClr val="FFFFFF"/>
                </a:highlight>
                <a:latin typeface="Arial"/>
                <a:ea typeface="Arial"/>
                <a:cs typeface="Arial"/>
                <a:sym typeface="Arial"/>
              </a:rPr>
              <a:t>Association (Has-A): A class is associated with another class.</a:t>
            </a:r>
            <a:endParaRPr>
              <a:solidFill>
                <a:srgbClr val="1F2328"/>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2328"/>
              </a:buClr>
              <a:buSzPts val="1200"/>
              <a:buChar char="●"/>
            </a:pPr>
            <a:r>
              <a:rPr lang="en-US">
                <a:solidFill>
                  <a:srgbClr val="1F2328"/>
                </a:solidFill>
                <a:highlight>
                  <a:srgbClr val="FFFFFF"/>
                </a:highlight>
                <a:latin typeface="Arial"/>
                <a:ea typeface="Arial"/>
                <a:cs typeface="Arial"/>
                <a:sym typeface="Arial"/>
              </a:rPr>
              <a:t>Aggregation: The associated object can exist independently.</a:t>
            </a:r>
            <a:endParaRPr>
              <a:solidFill>
                <a:srgbClr val="1F2328"/>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2328"/>
              </a:buClr>
              <a:buSzPts val="1200"/>
              <a:buChar char="●"/>
            </a:pPr>
            <a:r>
              <a:rPr lang="en-US">
                <a:solidFill>
                  <a:srgbClr val="1F2328"/>
                </a:solidFill>
                <a:highlight>
                  <a:srgbClr val="FFFFFF"/>
                </a:highlight>
                <a:latin typeface="Arial"/>
                <a:ea typeface="Arial"/>
                <a:cs typeface="Arial"/>
                <a:sym typeface="Arial"/>
              </a:rPr>
              <a:t>Composition: The associated object cannot exist independently.</a:t>
            </a:r>
            <a:endParaRPr>
              <a:solidFill>
                <a:srgbClr val="1F2328"/>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2328"/>
              </a:buClr>
              <a:buSzPts val="1200"/>
              <a:buChar char="●"/>
            </a:pPr>
            <a:r>
              <a:rPr lang="en-US">
                <a:solidFill>
                  <a:srgbClr val="1F2328"/>
                </a:solidFill>
                <a:highlight>
                  <a:srgbClr val="FFFFFF"/>
                </a:highlight>
                <a:latin typeface="Arial"/>
                <a:ea typeface="Arial"/>
                <a:cs typeface="Arial"/>
                <a:sym typeface="Arial"/>
              </a:rPr>
              <a:t>Dependency (Uses-A): A class uses another class to perform its functions.</a:t>
            </a:r>
            <a:endParaRPr>
              <a:solidFill>
                <a:srgbClr val="1F2328"/>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2328"/>
              </a:buClr>
              <a:buSzPts val="1200"/>
              <a:buChar char="●"/>
            </a:pPr>
            <a:r>
              <a:rPr lang="en-US">
                <a:solidFill>
                  <a:srgbClr val="1F2328"/>
                </a:solidFill>
                <a:highlight>
                  <a:srgbClr val="FFFFFF"/>
                </a:highlight>
                <a:latin typeface="Arial"/>
                <a:ea typeface="Arial"/>
                <a:cs typeface="Arial"/>
                <a:sym typeface="Arial"/>
              </a:rPr>
              <a:t>Realization (Implements): A class implements an interface.</a:t>
            </a:r>
            <a:endParaRPr>
              <a:solidFill>
                <a:srgbClr val="1F2328"/>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1F2328"/>
              </a:buClr>
              <a:buSzPts val="1200"/>
              <a:buChar char="●"/>
            </a:pPr>
            <a:r>
              <a:rPr lang="en-US">
                <a:solidFill>
                  <a:srgbClr val="1F2328"/>
                </a:solidFill>
                <a:highlight>
                  <a:srgbClr val="FFFFFF"/>
                </a:highlight>
                <a:latin typeface="Arial"/>
                <a:ea typeface="Arial"/>
                <a:cs typeface="Arial"/>
                <a:sym typeface="Arial"/>
              </a:rPr>
              <a:t>Generalization: A general concept or class is inherited by more specific</a:t>
            </a:r>
            <a:endParaRPr>
              <a:solidFill>
                <a:srgbClr val="1F2328"/>
              </a:solidFill>
              <a:highlight>
                <a:srgbClr val="FFFFFF"/>
              </a:highlight>
              <a:latin typeface="Arial"/>
              <a:ea typeface="Arial"/>
              <a:cs typeface="Arial"/>
              <a:sym typeface="Arial"/>
            </a:endParaRPr>
          </a:p>
          <a:p>
            <a:pPr indent="0" lvl="0" marL="0" rtl="0" algn="l">
              <a:lnSpc>
                <a:spcPct val="115000"/>
              </a:lnSpc>
              <a:spcBef>
                <a:spcPts val="300"/>
              </a:spcBef>
              <a:spcAft>
                <a:spcPts val="0"/>
              </a:spcAft>
              <a:buNone/>
            </a:pPr>
            <a:r>
              <a:t/>
            </a:r>
            <a:endParaRPr>
              <a:solidFill>
                <a:srgbClr val="1F2328"/>
              </a:solidFill>
              <a:highlight>
                <a:srgbClr val="FFFFFF"/>
              </a:highlight>
              <a:latin typeface="Arial"/>
              <a:ea typeface="Arial"/>
              <a:cs typeface="Arial"/>
              <a:sym typeface="Arial"/>
            </a:endParaRPr>
          </a:p>
          <a:p>
            <a:pPr indent="0" lvl="0" marL="0" rtl="0" algn="l">
              <a:lnSpc>
                <a:spcPct val="115000"/>
              </a:lnSpc>
              <a:spcBef>
                <a:spcPts val="300"/>
              </a:spcBef>
              <a:spcAft>
                <a:spcPts val="0"/>
              </a:spcAft>
              <a:buNone/>
            </a:pPr>
            <a:r>
              <a:rPr lang="en-US">
                <a:solidFill>
                  <a:srgbClr val="1F2328"/>
                </a:solidFill>
                <a:highlight>
                  <a:srgbClr val="FFFFFF"/>
                </a:highlight>
                <a:latin typeface="Arial"/>
                <a:ea typeface="Arial"/>
                <a:cs typeface="Arial"/>
                <a:sym typeface="Arial"/>
              </a:rPr>
              <a:t>https://github.com/rds8rds/nsl_trainee_program/blob/main/documentations/OOP%20%26%20Clean%20Coding/OOP%20and%20clean%20coding.md</a:t>
            </a:r>
            <a:endParaRPr>
              <a:solidFill>
                <a:srgbClr val="1F2328"/>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338" name="Google Shape;338;g31387ff5b7e_0_29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1387ff5b7e_0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31387ff5b7e_0_6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Workflow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Jira task</a:t>
            </a:r>
            <a:endParaRPr/>
          </a:p>
        </p:txBody>
      </p:sp>
      <p:sp>
        <p:nvSpPr>
          <p:cNvPr id="351" name="Google Shape;351;g31387ff5b7e_0_6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Lato"/>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21" name="Google Shape;21;p2"/>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22" name="Google Shape;22;p2"/>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1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Lat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1"/>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11"/>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1"/>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71" name="Google Shape;71;p11"/>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72" name="Google Shape;72;p11"/>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Lat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2"/>
          <p:cNvSpPr/>
          <p:nvPr>
            <p:ph idx="2" type="pic"/>
          </p:nvPr>
        </p:nvSpPr>
        <p:spPr>
          <a:xfrm>
            <a:off x="5183188" y="987425"/>
            <a:ext cx="6172200" cy="4873500"/>
          </a:xfrm>
          <a:prstGeom prst="rect">
            <a:avLst/>
          </a:prstGeom>
          <a:noFill/>
          <a:ln>
            <a:noFill/>
          </a:ln>
        </p:spPr>
      </p:sp>
      <p:sp>
        <p:nvSpPr>
          <p:cNvPr id="76" name="Google Shape;76;p12"/>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12"/>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78" name="Google Shape;78;p12"/>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79" name="Google Shape;79;p12"/>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3"/>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84" name="Google Shape;84;p13"/>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85" name="Google Shape;85;p13"/>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1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4"/>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90" name="Google Shape;90;p14"/>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91" name="Google Shape;91;p14"/>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ection">
  <p:cSld name="8_section">
    <p:spTree>
      <p:nvGrpSpPr>
        <p:cNvPr id="92" name="Shape 92"/>
        <p:cNvGrpSpPr/>
        <p:nvPr/>
      </p:nvGrpSpPr>
      <p:grpSpPr>
        <a:xfrm>
          <a:off x="0" y="0"/>
          <a:ext cx="0" cy="0"/>
          <a:chOff x="0" y="0"/>
          <a:chExt cx="0" cy="0"/>
        </a:xfrm>
      </p:grpSpPr>
      <p:sp>
        <p:nvSpPr>
          <p:cNvPr id="93" name="Google Shape;93;p15"/>
          <p:cNvSpPr/>
          <p:nvPr/>
        </p:nvSpPr>
        <p:spPr>
          <a:xfrm>
            <a:off x="9757954" y="5734594"/>
            <a:ext cx="2194500" cy="940500"/>
          </a:xfrm>
          <a:prstGeom prst="rect">
            <a:avLst/>
          </a:prstGeom>
          <a:solidFill>
            <a:schemeClr val="lt1"/>
          </a:solidFill>
          <a:ln cap="rnd"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ato"/>
              <a:ea typeface="Lato"/>
              <a:cs typeface="Lato"/>
              <a:sym typeface="Lato"/>
            </a:endParaRPr>
          </a:p>
        </p:txBody>
      </p:sp>
      <p:sp>
        <p:nvSpPr>
          <p:cNvPr id="94" name="Google Shape;94;p15"/>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5" name="Shape 95"/>
        <p:cNvGrpSpPr/>
        <p:nvPr/>
      </p:nvGrpSpPr>
      <p:grpSpPr>
        <a:xfrm>
          <a:off x="0" y="0"/>
          <a:ext cx="0" cy="0"/>
          <a:chOff x="0" y="0"/>
          <a:chExt cx="0" cy="0"/>
        </a:xfrm>
      </p:grpSpPr>
      <p:sp>
        <p:nvSpPr>
          <p:cNvPr id="96" name="Google Shape;96;p16"/>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 name="Google Shape;97;p16"/>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98" name="Google Shape;98;p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99" name="Shape 99"/>
        <p:cNvGrpSpPr/>
        <p:nvPr/>
      </p:nvGrpSpPr>
      <p:grpSpPr>
        <a:xfrm>
          <a:off x="0" y="0"/>
          <a:ext cx="0" cy="0"/>
          <a:chOff x="0" y="0"/>
          <a:chExt cx="0" cy="0"/>
        </a:xfrm>
      </p:grpSpPr>
      <p:sp>
        <p:nvSpPr>
          <p:cNvPr id="100" name="Google Shape;100;p17"/>
          <p:cNvSpPr txBox="1"/>
          <p:nvPr>
            <p:ph type="title"/>
          </p:nvPr>
        </p:nvSpPr>
        <p:spPr>
          <a:xfrm>
            <a:off x="415600" y="2867800"/>
            <a:ext cx="11360700" cy="11223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01" name="Google Shape;101;p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0" name="Shape 110"/>
        <p:cNvGrpSpPr/>
        <p:nvPr/>
      </p:nvGrpSpPr>
      <p:grpSpPr>
        <a:xfrm>
          <a:off x="0" y="0"/>
          <a:ext cx="0" cy="0"/>
          <a:chOff x="0" y="0"/>
          <a:chExt cx="0" cy="0"/>
        </a:xfrm>
      </p:grpSpPr>
      <p:sp>
        <p:nvSpPr>
          <p:cNvPr id="111" name="Google Shape;111;p19"/>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Lato"/>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12" name="Google Shape;112;p19"/>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1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13" name="Google Shape;113;p19"/>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14" name="Google Shape;114;p19"/>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15" name="Google Shape;115;p1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18" name="Google Shape;118;p2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19" name="Google Shape;119;p20"/>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20" name="Google Shape;120;p20"/>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21" name="Google Shape;121;p2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22" name="Shape 122"/>
        <p:cNvGrpSpPr/>
        <p:nvPr/>
      </p:nvGrpSpPr>
      <p:grpSpPr>
        <a:xfrm>
          <a:off x="0" y="0"/>
          <a:ext cx="0" cy="0"/>
          <a:chOff x="0" y="0"/>
          <a:chExt cx="0" cy="0"/>
        </a:xfrm>
      </p:grpSpPr>
      <p:sp>
        <p:nvSpPr>
          <p:cNvPr id="123" name="Google Shape;123;p21"/>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3" name="Shape 23"/>
        <p:cNvGrpSpPr/>
        <p:nvPr/>
      </p:nvGrpSpPr>
      <p:grpSpPr>
        <a:xfrm>
          <a:off x="0" y="0"/>
          <a:ext cx="0" cy="0"/>
          <a:chOff x="0" y="0"/>
          <a:chExt cx="0" cy="0"/>
        </a:xfrm>
      </p:grpSpPr>
      <p:sp>
        <p:nvSpPr>
          <p:cNvPr id="24" name="Google Shape;24;p3"/>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25" name="Google Shape;25;p3"/>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26" name="Google Shape;26;p3"/>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24" name="Shape 124"/>
        <p:cNvGrpSpPr/>
        <p:nvPr/>
      </p:nvGrpSpPr>
      <p:grpSpPr>
        <a:xfrm>
          <a:off x="0" y="0"/>
          <a:ext cx="0" cy="0"/>
          <a:chOff x="0" y="0"/>
          <a:chExt cx="0" cy="0"/>
        </a:xfrm>
      </p:grpSpPr>
      <p:sp>
        <p:nvSpPr>
          <p:cNvPr id="125" name="Google Shape;125;p22"/>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26" name="Google Shape;126;p22"/>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27" name="Google Shape;127;p22"/>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8" name="Shape 128"/>
        <p:cNvGrpSpPr/>
        <p:nvPr/>
      </p:nvGrpSpPr>
      <p:grpSpPr>
        <a:xfrm>
          <a:off x="0" y="0"/>
          <a:ext cx="0" cy="0"/>
          <a:chOff x="0" y="0"/>
          <a:chExt cx="0" cy="0"/>
        </a:xfrm>
      </p:grpSpPr>
      <p:sp>
        <p:nvSpPr>
          <p:cNvPr id="129" name="Google Shape;129;p23"/>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Lato"/>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30" name="Google Shape;130;p23"/>
          <p:cNvSpPr txBox="1"/>
          <p:nvPr>
            <p:ph idx="1" type="body"/>
          </p:nvPr>
        </p:nvSpPr>
        <p:spPr>
          <a:xfrm>
            <a:off x="831850" y="4589463"/>
            <a:ext cx="10515600" cy="1500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900"/>
              <a:buNone/>
              <a:defRPr sz="19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31" name="Google Shape;131;p23"/>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32" name="Google Shape;132;p23"/>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33" name="Google Shape;133;p23"/>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4" name="Shape 134"/>
        <p:cNvGrpSpPr/>
        <p:nvPr/>
      </p:nvGrpSpPr>
      <p:grpSpPr>
        <a:xfrm>
          <a:off x="0" y="0"/>
          <a:ext cx="0" cy="0"/>
          <a:chOff x="0" y="0"/>
          <a:chExt cx="0" cy="0"/>
        </a:xfrm>
      </p:grpSpPr>
      <p:sp>
        <p:nvSpPr>
          <p:cNvPr id="135" name="Google Shape;135;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36" name="Google Shape;136;p24"/>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37" name="Google Shape;137;p24"/>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38" name="Google Shape;138;p24"/>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39" name="Google Shape;139;p24"/>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40" name="Google Shape;140;p24"/>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1" name="Shape 141"/>
        <p:cNvGrpSpPr/>
        <p:nvPr/>
      </p:nvGrpSpPr>
      <p:grpSpPr>
        <a:xfrm>
          <a:off x="0" y="0"/>
          <a:ext cx="0" cy="0"/>
          <a:chOff x="0" y="0"/>
          <a:chExt cx="0" cy="0"/>
        </a:xfrm>
      </p:grpSpPr>
      <p:sp>
        <p:nvSpPr>
          <p:cNvPr id="142" name="Google Shape;142;p25"/>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43" name="Google Shape;143;p25"/>
          <p:cNvSpPr txBox="1"/>
          <p:nvPr>
            <p:ph idx="1" type="body"/>
          </p:nvPr>
        </p:nvSpPr>
        <p:spPr>
          <a:xfrm>
            <a:off x="839788" y="1681163"/>
            <a:ext cx="5157600" cy="8241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900"/>
              <a:buNone/>
              <a:defRPr b="1" sz="19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4" name="Google Shape;144;p25"/>
          <p:cNvSpPr txBox="1"/>
          <p:nvPr>
            <p:ph idx="2" type="body"/>
          </p:nvPr>
        </p:nvSpPr>
        <p:spPr>
          <a:xfrm>
            <a:off x="839788" y="2505075"/>
            <a:ext cx="5157600" cy="36843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45" name="Google Shape;145;p25"/>
          <p:cNvSpPr txBox="1"/>
          <p:nvPr>
            <p:ph idx="3" type="body"/>
          </p:nvPr>
        </p:nvSpPr>
        <p:spPr>
          <a:xfrm>
            <a:off x="6172200" y="1681163"/>
            <a:ext cx="5183100" cy="8241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900"/>
              <a:buNone/>
              <a:defRPr b="1" sz="19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6" name="Google Shape;146;p25"/>
          <p:cNvSpPr txBox="1"/>
          <p:nvPr>
            <p:ph idx="4" type="body"/>
          </p:nvPr>
        </p:nvSpPr>
        <p:spPr>
          <a:xfrm>
            <a:off x="6172200" y="2505075"/>
            <a:ext cx="5183100" cy="36843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47" name="Google Shape;147;p25"/>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48" name="Google Shape;148;p25"/>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49" name="Google Shape;149;p25"/>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0" name="Shape 150"/>
        <p:cNvGrpSpPr/>
        <p:nvPr/>
      </p:nvGrpSpPr>
      <p:grpSpPr>
        <a:xfrm>
          <a:off x="0" y="0"/>
          <a:ext cx="0" cy="0"/>
          <a:chOff x="0" y="0"/>
          <a:chExt cx="0" cy="0"/>
        </a:xfrm>
      </p:grpSpPr>
      <p:sp>
        <p:nvSpPr>
          <p:cNvPr id="151" name="Google Shape;151;p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52" name="Google Shape;152;p26"/>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53" name="Google Shape;153;p26"/>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54" name="Google Shape;154;p26"/>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5" name="Shape 155"/>
        <p:cNvGrpSpPr/>
        <p:nvPr/>
      </p:nvGrpSpPr>
      <p:grpSpPr>
        <a:xfrm>
          <a:off x="0" y="0"/>
          <a:ext cx="0" cy="0"/>
          <a:chOff x="0" y="0"/>
          <a:chExt cx="0" cy="0"/>
        </a:xfrm>
      </p:grpSpPr>
      <p:sp>
        <p:nvSpPr>
          <p:cNvPr id="156" name="Google Shape;156;p27"/>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57" name="Google Shape;157;p27"/>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58" name="Google Shape;158;p27"/>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9" name="Shape 159"/>
        <p:cNvGrpSpPr/>
        <p:nvPr/>
      </p:nvGrpSpPr>
      <p:grpSpPr>
        <a:xfrm>
          <a:off x="0" y="0"/>
          <a:ext cx="0" cy="0"/>
          <a:chOff x="0" y="0"/>
          <a:chExt cx="0" cy="0"/>
        </a:xfrm>
      </p:grpSpPr>
      <p:sp>
        <p:nvSpPr>
          <p:cNvPr id="160" name="Google Shape;160;p28"/>
          <p:cNvSpPr txBox="1"/>
          <p:nvPr>
            <p:ph type="title"/>
          </p:nvPr>
        </p:nvSpPr>
        <p:spPr>
          <a:xfrm>
            <a:off x="839788" y="457200"/>
            <a:ext cx="3932400" cy="1600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Lato"/>
              <a:buNone/>
              <a:defRPr sz="32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1" name="Google Shape;161;p28"/>
          <p:cNvSpPr txBox="1"/>
          <p:nvPr>
            <p:ph idx="1" type="body"/>
          </p:nvPr>
        </p:nvSpPr>
        <p:spPr>
          <a:xfrm>
            <a:off x="5183188" y="987425"/>
            <a:ext cx="61725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1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62" name="Google Shape;162;p28"/>
          <p:cNvSpPr txBox="1"/>
          <p:nvPr>
            <p:ph idx="2" type="body"/>
          </p:nvPr>
        </p:nvSpPr>
        <p:spPr>
          <a:xfrm>
            <a:off x="839788" y="2057400"/>
            <a:ext cx="39324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163" name="Google Shape;163;p28"/>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64" name="Google Shape;164;p28"/>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65" name="Google Shape;165;p28"/>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6" name="Shape 166"/>
        <p:cNvGrpSpPr/>
        <p:nvPr/>
      </p:nvGrpSpPr>
      <p:grpSpPr>
        <a:xfrm>
          <a:off x="0" y="0"/>
          <a:ext cx="0" cy="0"/>
          <a:chOff x="0" y="0"/>
          <a:chExt cx="0" cy="0"/>
        </a:xfrm>
      </p:grpSpPr>
      <p:sp>
        <p:nvSpPr>
          <p:cNvPr id="167" name="Google Shape;167;p29"/>
          <p:cNvSpPr txBox="1"/>
          <p:nvPr>
            <p:ph type="title"/>
          </p:nvPr>
        </p:nvSpPr>
        <p:spPr>
          <a:xfrm>
            <a:off x="839788" y="457200"/>
            <a:ext cx="3932400" cy="1600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Lato"/>
              <a:buNone/>
              <a:defRPr sz="32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8" name="Google Shape;168;p29"/>
          <p:cNvSpPr/>
          <p:nvPr>
            <p:ph idx="2" type="pic"/>
          </p:nvPr>
        </p:nvSpPr>
        <p:spPr>
          <a:xfrm>
            <a:off x="5183188" y="987425"/>
            <a:ext cx="6172500" cy="4873500"/>
          </a:xfrm>
          <a:prstGeom prst="rect">
            <a:avLst/>
          </a:prstGeom>
          <a:noFill/>
          <a:ln>
            <a:noFill/>
          </a:ln>
        </p:spPr>
      </p:sp>
      <p:sp>
        <p:nvSpPr>
          <p:cNvPr id="169" name="Google Shape;169;p29"/>
          <p:cNvSpPr txBox="1"/>
          <p:nvPr>
            <p:ph idx="1" type="body"/>
          </p:nvPr>
        </p:nvSpPr>
        <p:spPr>
          <a:xfrm>
            <a:off x="839788" y="2057400"/>
            <a:ext cx="39324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1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500"/>
              <a:buNone/>
              <a:defRPr sz="15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100"/>
              <a:buNone/>
              <a:defRPr sz="1100"/>
            </a:lvl4pPr>
            <a:lvl5pPr indent="-228600" lvl="4" marL="2286000" rtl="0" algn="l">
              <a:lnSpc>
                <a:spcPct val="90000"/>
              </a:lnSpc>
              <a:spcBef>
                <a:spcPts val="500"/>
              </a:spcBef>
              <a:spcAft>
                <a:spcPts val="0"/>
              </a:spcAft>
              <a:buClr>
                <a:schemeClr val="dk1"/>
              </a:buClr>
              <a:buSzPts val="1100"/>
              <a:buNone/>
              <a:defRPr sz="1100"/>
            </a:lvl5pPr>
            <a:lvl6pPr indent="-228600" lvl="5" marL="2743200" rtl="0" algn="l">
              <a:lnSpc>
                <a:spcPct val="90000"/>
              </a:lnSpc>
              <a:spcBef>
                <a:spcPts val="500"/>
              </a:spcBef>
              <a:spcAft>
                <a:spcPts val="0"/>
              </a:spcAft>
              <a:buClr>
                <a:schemeClr val="dk1"/>
              </a:buClr>
              <a:buSzPts val="1100"/>
              <a:buNone/>
              <a:defRPr sz="1100"/>
            </a:lvl6pPr>
            <a:lvl7pPr indent="-228600" lvl="6" marL="3200400" rtl="0" algn="l">
              <a:lnSpc>
                <a:spcPct val="90000"/>
              </a:lnSpc>
              <a:spcBef>
                <a:spcPts val="500"/>
              </a:spcBef>
              <a:spcAft>
                <a:spcPts val="0"/>
              </a:spcAft>
              <a:buClr>
                <a:schemeClr val="dk1"/>
              </a:buClr>
              <a:buSzPts val="1100"/>
              <a:buNone/>
              <a:defRPr sz="1100"/>
            </a:lvl7pPr>
            <a:lvl8pPr indent="-228600" lvl="7" marL="3657600" rtl="0" algn="l">
              <a:lnSpc>
                <a:spcPct val="90000"/>
              </a:lnSpc>
              <a:spcBef>
                <a:spcPts val="500"/>
              </a:spcBef>
              <a:spcAft>
                <a:spcPts val="0"/>
              </a:spcAft>
              <a:buClr>
                <a:schemeClr val="dk1"/>
              </a:buClr>
              <a:buSzPts val="1100"/>
              <a:buNone/>
              <a:defRPr sz="1100"/>
            </a:lvl8pPr>
            <a:lvl9pPr indent="-228600" lvl="8" marL="4114800" rtl="0" algn="l">
              <a:lnSpc>
                <a:spcPct val="90000"/>
              </a:lnSpc>
              <a:spcBef>
                <a:spcPts val="500"/>
              </a:spcBef>
              <a:spcAft>
                <a:spcPts val="0"/>
              </a:spcAft>
              <a:buClr>
                <a:schemeClr val="dk1"/>
              </a:buClr>
              <a:buSzPts val="1100"/>
              <a:buNone/>
              <a:defRPr sz="1100"/>
            </a:lvl9pPr>
          </a:lstStyle>
          <a:p/>
        </p:txBody>
      </p:sp>
      <p:sp>
        <p:nvSpPr>
          <p:cNvPr id="170" name="Google Shape;170;p29"/>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71" name="Google Shape;171;p29"/>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72" name="Google Shape;172;p29"/>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3" name="Shape 173"/>
        <p:cNvGrpSpPr/>
        <p:nvPr/>
      </p:nvGrpSpPr>
      <p:grpSpPr>
        <a:xfrm>
          <a:off x="0" y="0"/>
          <a:ext cx="0" cy="0"/>
          <a:chOff x="0" y="0"/>
          <a:chExt cx="0" cy="0"/>
        </a:xfrm>
      </p:grpSpPr>
      <p:sp>
        <p:nvSpPr>
          <p:cNvPr id="174" name="Google Shape;174;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5" name="Google Shape;175;p30"/>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76" name="Google Shape;176;p30"/>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77" name="Google Shape;177;p30"/>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78" name="Google Shape;178;p30"/>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9" name="Shape 179"/>
        <p:cNvGrpSpPr/>
        <p:nvPr/>
      </p:nvGrpSpPr>
      <p:grpSpPr>
        <a:xfrm>
          <a:off x="0" y="0"/>
          <a:ext cx="0" cy="0"/>
          <a:chOff x="0" y="0"/>
          <a:chExt cx="0" cy="0"/>
        </a:xfrm>
      </p:grpSpPr>
      <p:sp>
        <p:nvSpPr>
          <p:cNvPr id="180" name="Google Shape;180;p31"/>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81" name="Google Shape;181;p31"/>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9250" lvl="0" marL="457200" rtl="0" algn="l">
              <a:lnSpc>
                <a:spcPct val="90000"/>
              </a:lnSpc>
              <a:spcBef>
                <a:spcPts val="1100"/>
              </a:spcBef>
              <a:spcAft>
                <a:spcPts val="0"/>
              </a:spcAft>
              <a:buClr>
                <a:schemeClr val="dk1"/>
              </a:buClr>
              <a:buSzPts val="1900"/>
              <a:buChar char="•"/>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82" name="Google Shape;182;p31"/>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83" name="Google Shape;183;p31"/>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Lato"/>
                <a:ea typeface="Lato"/>
                <a:cs typeface="Lato"/>
                <a:sym typeface="Lato"/>
              </a:defRPr>
            </a:lvl9pPr>
          </a:lstStyle>
          <a:p/>
        </p:txBody>
      </p:sp>
      <p:sp>
        <p:nvSpPr>
          <p:cNvPr id="184" name="Google Shape;184;p31"/>
          <p:cNvSpPr txBox="1"/>
          <p:nvPr>
            <p:ph idx="12" type="sldNum"/>
          </p:nvPr>
        </p:nvSpPr>
        <p:spPr>
          <a:xfrm>
            <a:off x="8610600" y="6356350"/>
            <a:ext cx="27432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31" name="Google Shape;31;p4"/>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32" name="Google Shape;32;p4"/>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ection">
  <p:cSld name="8_section">
    <p:spTree>
      <p:nvGrpSpPr>
        <p:cNvPr id="185" name="Shape 185"/>
        <p:cNvGrpSpPr/>
        <p:nvPr/>
      </p:nvGrpSpPr>
      <p:grpSpPr>
        <a:xfrm>
          <a:off x="0" y="0"/>
          <a:ext cx="0" cy="0"/>
          <a:chOff x="0" y="0"/>
          <a:chExt cx="0" cy="0"/>
        </a:xfrm>
      </p:grpSpPr>
      <p:sp>
        <p:nvSpPr>
          <p:cNvPr id="186" name="Google Shape;186;p32"/>
          <p:cNvSpPr/>
          <p:nvPr/>
        </p:nvSpPr>
        <p:spPr>
          <a:xfrm>
            <a:off x="9757954" y="5734594"/>
            <a:ext cx="2194500" cy="940500"/>
          </a:xfrm>
          <a:prstGeom prst="rect">
            <a:avLst/>
          </a:prstGeom>
          <a:solidFill>
            <a:schemeClr val="lt1"/>
          </a:solidFill>
          <a:ln cap="rnd"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Lato"/>
              <a:ea typeface="Lato"/>
              <a:cs typeface="Lato"/>
              <a:sym typeface="Lato"/>
            </a:endParaRPr>
          </a:p>
        </p:txBody>
      </p:sp>
      <p:sp>
        <p:nvSpPr>
          <p:cNvPr id="187" name="Google Shape;187;p32"/>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8" name="Shape 188"/>
        <p:cNvGrpSpPr/>
        <p:nvPr/>
      </p:nvGrpSpPr>
      <p:grpSpPr>
        <a:xfrm>
          <a:off x="0" y="0"/>
          <a:ext cx="0" cy="0"/>
          <a:chOff x="0" y="0"/>
          <a:chExt cx="0" cy="0"/>
        </a:xfrm>
      </p:grpSpPr>
      <p:sp>
        <p:nvSpPr>
          <p:cNvPr id="189" name="Google Shape;189;p3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90" name="Google Shape;190;p3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rtl="0">
              <a:spcBef>
                <a:spcPts val="11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9250" lvl="3" marL="1828800" rtl="0">
              <a:spcBef>
                <a:spcPts val="500"/>
              </a:spcBef>
              <a:spcAft>
                <a:spcPts val="0"/>
              </a:spcAft>
              <a:buSzPts val="1900"/>
              <a:buChar char="•"/>
              <a:defRPr/>
            </a:lvl4pPr>
            <a:lvl5pPr indent="-349250" lvl="4" marL="2286000" rtl="0">
              <a:spcBef>
                <a:spcPts val="500"/>
              </a:spcBef>
              <a:spcAft>
                <a:spcPts val="0"/>
              </a:spcAft>
              <a:buSzPts val="1900"/>
              <a:buChar char="•"/>
              <a:defRPr/>
            </a:lvl5pPr>
            <a:lvl6pPr indent="-349250" lvl="5" marL="2743200" rtl="0">
              <a:spcBef>
                <a:spcPts val="500"/>
              </a:spcBef>
              <a:spcAft>
                <a:spcPts val="0"/>
              </a:spcAft>
              <a:buSzPts val="1900"/>
              <a:buChar char="•"/>
              <a:defRPr/>
            </a:lvl6pPr>
            <a:lvl7pPr indent="-349250" lvl="6" marL="3200400" rtl="0">
              <a:spcBef>
                <a:spcPts val="500"/>
              </a:spcBef>
              <a:spcAft>
                <a:spcPts val="0"/>
              </a:spcAft>
              <a:buSzPts val="1900"/>
              <a:buChar char="•"/>
              <a:defRPr/>
            </a:lvl7pPr>
            <a:lvl8pPr indent="-349250" lvl="7" marL="3657600" rtl="0">
              <a:spcBef>
                <a:spcPts val="500"/>
              </a:spcBef>
              <a:spcAft>
                <a:spcPts val="0"/>
              </a:spcAft>
              <a:buSzPts val="1900"/>
              <a:buChar char="•"/>
              <a:defRPr/>
            </a:lvl8pPr>
            <a:lvl9pPr indent="-349250" lvl="8" marL="4114800" rtl="0">
              <a:spcBef>
                <a:spcPts val="500"/>
              </a:spcBef>
              <a:spcAft>
                <a:spcPts val="0"/>
              </a:spcAft>
              <a:buSzPts val="1900"/>
              <a:buChar char="•"/>
              <a:defRPr/>
            </a:lvl9pPr>
          </a:lstStyle>
          <a:p/>
        </p:txBody>
      </p:sp>
      <p:sp>
        <p:nvSpPr>
          <p:cNvPr id="191" name="Google Shape;191;p33"/>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192" name="Shape 192"/>
        <p:cNvGrpSpPr/>
        <p:nvPr/>
      </p:nvGrpSpPr>
      <p:grpSpPr>
        <a:xfrm>
          <a:off x="0" y="0"/>
          <a:ext cx="0" cy="0"/>
          <a:chOff x="0" y="0"/>
          <a:chExt cx="0" cy="0"/>
        </a:xfrm>
      </p:grpSpPr>
      <p:sp>
        <p:nvSpPr>
          <p:cNvPr id="193" name="Google Shape;193;p34"/>
          <p:cNvSpPr txBox="1"/>
          <p:nvPr>
            <p:ph type="title"/>
          </p:nvPr>
        </p:nvSpPr>
        <p:spPr>
          <a:xfrm>
            <a:off x="415600" y="2867800"/>
            <a:ext cx="11360700" cy="1122300"/>
          </a:xfrm>
          <a:prstGeom prst="rect">
            <a:avLst/>
          </a:prstGeom>
        </p:spPr>
        <p:txBody>
          <a:bodyPr anchorCtr="0" anchor="ctr" bIns="45700" lIns="91425" spcFirstLastPara="1" rIns="91425" wrap="square" tIns="457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4" name="Google Shape;194;p34"/>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33" name="Shape 33"/>
        <p:cNvGrpSpPr/>
        <p:nvPr/>
      </p:nvGrpSpPr>
      <p:grpSpPr>
        <a:xfrm>
          <a:off x="0" y="0"/>
          <a:ext cx="0" cy="0"/>
          <a:chOff x="0" y="0"/>
          <a:chExt cx="0" cy="0"/>
        </a:xfrm>
      </p:grpSpPr>
      <p:sp>
        <p:nvSpPr>
          <p:cNvPr id="34" name="Google Shape;34;p5"/>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Lato"/>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6"/>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39" name="Google Shape;39;p6"/>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40" name="Google Shape;40;p6"/>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46" name="Google Shape;46;p7"/>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47" name="Google Shape;47;p7"/>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8"/>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55" name="Google Shape;55;p8"/>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56" name="Google Shape;56;p8"/>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60" name="Google Shape;60;p9"/>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61" name="Google Shape;61;p9"/>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0"/>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64" name="Google Shape;64;p10"/>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9pPr>
          </a:lstStyle>
          <a:p/>
        </p:txBody>
      </p:sp>
      <p:sp>
        <p:nvSpPr>
          <p:cNvPr id="65" name="Google Shape;65;p10"/>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2.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theme" Target="../theme/theme1.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4.png"/><Relationship Id="rId2" Type="http://schemas.openxmlformats.org/officeDocument/2006/relationships/image" Target="../media/image2.jpg"/><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19" Type="http://schemas.openxmlformats.org/officeDocument/2006/relationships/theme" Target="../theme/theme3.xml"/><Relationship Id="rId6" Type="http://schemas.openxmlformats.org/officeDocument/2006/relationships/slideLayout" Target="../slideLayouts/slideLayout20.xml"/><Relationship Id="rId18" Type="http://schemas.openxmlformats.org/officeDocument/2006/relationships/slideLayout" Target="../slideLayouts/slideLayout32.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11544" l="0" r="0" t="0"/>
          <a:stretch/>
        </p:blipFill>
        <p:spPr>
          <a:xfrm>
            <a:off x="9038937" y="6507480"/>
            <a:ext cx="2941575" cy="350520"/>
          </a:xfrm>
          <a:prstGeom prst="rect">
            <a:avLst/>
          </a:prstGeom>
          <a:noFill/>
          <a:ln>
            <a:noFill/>
          </a:ln>
        </p:spPr>
      </p:pic>
      <p:pic>
        <p:nvPicPr>
          <p:cNvPr id="11" name="Google Shape;11;p1"/>
          <p:cNvPicPr preferRelativeResize="0"/>
          <p:nvPr/>
        </p:nvPicPr>
        <p:blipFill rotWithShape="1">
          <a:blip r:embed="rId2">
            <a:alphaModFix/>
          </a:blip>
          <a:srcRect b="0" l="0" r="0" t="0"/>
          <a:stretch/>
        </p:blipFill>
        <p:spPr>
          <a:xfrm>
            <a:off x="11222250" y="365124"/>
            <a:ext cx="624895" cy="624895"/>
          </a:xfrm>
          <a:prstGeom prst="rect">
            <a:avLst/>
          </a:prstGeom>
          <a:noFill/>
          <a:ln>
            <a:noFill/>
          </a:ln>
        </p:spPr>
      </p:pic>
      <p:sp>
        <p:nvSpPr>
          <p:cNvPr id="12" name="Google Shape;12;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Lato"/>
              <a:buNone/>
              <a:defRPr b="0" i="0" sz="44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9pPr>
          </a:lstStyle>
          <a:p/>
        </p:txBody>
      </p:sp>
      <p:pic>
        <p:nvPicPr>
          <p:cNvPr id="14" name="Google Shape;14;p1"/>
          <p:cNvPicPr preferRelativeResize="0"/>
          <p:nvPr/>
        </p:nvPicPr>
        <p:blipFill rotWithShape="1">
          <a:blip r:embed="rId1">
            <a:alphaModFix/>
          </a:blip>
          <a:srcRect b="11544" l="0" r="0" t="0"/>
          <a:stretch/>
        </p:blipFill>
        <p:spPr>
          <a:xfrm>
            <a:off x="211490" y="6507480"/>
            <a:ext cx="2941575" cy="350520"/>
          </a:xfrm>
          <a:prstGeom prst="rect">
            <a:avLst/>
          </a:prstGeom>
          <a:noFill/>
          <a:ln>
            <a:noFill/>
          </a:ln>
        </p:spPr>
      </p:pic>
      <p:pic>
        <p:nvPicPr>
          <p:cNvPr id="15" name="Google Shape;15;p1"/>
          <p:cNvPicPr preferRelativeResize="0"/>
          <p:nvPr/>
        </p:nvPicPr>
        <p:blipFill rotWithShape="1">
          <a:blip r:embed="rId1">
            <a:alphaModFix/>
          </a:blip>
          <a:srcRect b="11544" l="0" r="0" t="0"/>
          <a:stretch/>
        </p:blipFill>
        <p:spPr>
          <a:xfrm>
            <a:off x="4625213" y="6507480"/>
            <a:ext cx="2941575" cy="350520"/>
          </a:xfrm>
          <a:prstGeom prst="rect">
            <a:avLst/>
          </a:prstGeom>
          <a:noFill/>
          <a:ln>
            <a:noFill/>
          </a:ln>
        </p:spPr>
      </p:pic>
      <p:sp>
        <p:nvSpPr>
          <p:cNvPr id="16" name="Google Shape;16;p1"/>
          <p:cNvSpPr txBox="1"/>
          <p:nvPr>
            <p:ph idx="12" type="sldNum"/>
          </p:nvPr>
        </p:nvSpPr>
        <p:spPr>
          <a:xfrm>
            <a:off x="11225700" y="6157625"/>
            <a:ext cx="9663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1">
            <a:alphaModFix/>
          </a:blip>
          <a:srcRect b="11543" l="0" r="0" t="0"/>
          <a:stretch/>
        </p:blipFill>
        <p:spPr>
          <a:xfrm>
            <a:off x="9038937" y="6507480"/>
            <a:ext cx="2941575" cy="350520"/>
          </a:xfrm>
          <a:prstGeom prst="rect">
            <a:avLst/>
          </a:prstGeom>
          <a:noFill/>
          <a:ln>
            <a:noFill/>
          </a:ln>
        </p:spPr>
      </p:pic>
      <p:pic>
        <p:nvPicPr>
          <p:cNvPr id="104" name="Google Shape;104;p18"/>
          <p:cNvPicPr preferRelativeResize="0"/>
          <p:nvPr/>
        </p:nvPicPr>
        <p:blipFill rotWithShape="1">
          <a:blip r:embed="rId2">
            <a:alphaModFix/>
          </a:blip>
          <a:srcRect b="0" l="0" r="0" t="0"/>
          <a:stretch/>
        </p:blipFill>
        <p:spPr>
          <a:xfrm>
            <a:off x="11222250" y="365124"/>
            <a:ext cx="624895" cy="624895"/>
          </a:xfrm>
          <a:prstGeom prst="rect">
            <a:avLst/>
          </a:prstGeom>
          <a:noFill/>
          <a:ln>
            <a:noFill/>
          </a:ln>
        </p:spPr>
      </p:pic>
      <p:sp>
        <p:nvSpPr>
          <p:cNvPr id="105" name="Google Shape;105;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Lato"/>
              <a:buNone/>
              <a:defRPr b="0" i="0" sz="44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06" name="Google Shape;106;p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1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Lato"/>
                <a:ea typeface="Lato"/>
                <a:cs typeface="Lato"/>
                <a:sym typeface="Lato"/>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Lato"/>
                <a:ea typeface="Lato"/>
                <a:cs typeface="Lato"/>
                <a:sym typeface="Lato"/>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Lato"/>
                <a:ea typeface="Lato"/>
                <a:cs typeface="Lato"/>
                <a:sym typeface="Lato"/>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Lato"/>
                <a:ea typeface="Lato"/>
                <a:cs typeface="Lato"/>
                <a:sym typeface="Lato"/>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Lato"/>
                <a:ea typeface="Lato"/>
                <a:cs typeface="Lato"/>
                <a:sym typeface="Lato"/>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Lato"/>
                <a:ea typeface="Lato"/>
                <a:cs typeface="Lato"/>
                <a:sym typeface="Lato"/>
              </a:defRPr>
            </a:lvl9pPr>
          </a:lstStyle>
          <a:p/>
        </p:txBody>
      </p:sp>
      <p:pic>
        <p:nvPicPr>
          <p:cNvPr id="107" name="Google Shape;107;p18"/>
          <p:cNvPicPr preferRelativeResize="0"/>
          <p:nvPr/>
        </p:nvPicPr>
        <p:blipFill rotWithShape="1">
          <a:blip r:embed="rId1">
            <a:alphaModFix/>
          </a:blip>
          <a:srcRect b="11543" l="0" r="0" t="0"/>
          <a:stretch/>
        </p:blipFill>
        <p:spPr>
          <a:xfrm>
            <a:off x="211490" y="6507480"/>
            <a:ext cx="2941575" cy="350520"/>
          </a:xfrm>
          <a:prstGeom prst="rect">
            <a:avLst/>
          </a:prstGeom>
          <a:noFill/>
          <a:ln>
            <a:noFill/>
          </a:ln>
        </p:spPr>
      </p:pic>
      <p:pic>
        <p:nvPicPr>
          <p:cNvPr id="108" name="Google Shape;108;p18"/>
          <p:cNvPicPr preferRelativeResize="0"/>
          <p:nvPr/>
        </p:nvPicPr>
        <p:blipFill rotWithShape="1">
          <a:blip r:embed="rId1">
            <a:alphaModFix/>
          </a:blip>
          <a:srcRect b="11543" l="0" r="0" t="0"/>
          <a:stretch/>
        </p:blipFill>
        <p:spPr>
          <a:xfrm>
            <a:off x="4625213" y="6507480"/>
            <a:ext cx="2941575" cy="350520"/>
          </a:xfrm>
          <a:prstGeom prst="rect">
            <a:avLst/>
          </a:prstGeom>
          <a:noFill/>
          <a:ln>
            <a:noFill/>
          </a:ln>
        </p:spPr>
      </p:pic>
      <p:sp>
        <p:nvSpPr>
          <p:cNvPr id="109" name="Google Shape;109;p18"/>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rtl="0" algn="r">
              <a:buNone/>
              <a:defRPr sz="1700">
                <a:solidFill>
                  <a:schemeClr val="dk1"/>
                </a:solidFill>
                <a:latin typeface="Lato"/>
                <a:ea typeface="Lato"/>
                <a:cs typeface="Lato"/>
                <a:sym typeface="Lato"/>
              </a:defRPr>
            </a:lvl1pPr>
            <a:lvl2pPr lvl="1" rtl="0" algn="r">
              <a:buNone/>
              <a:defRPr sz="1700">
                <a:solidFill>
                  <a:schemeClr val="dk1"/>
                </a:solidFill>
                <a:latin typeface="Lato"/>
                <a:ea typeface="Lato"/>
                <a:cs typeface="Lato"/>
                <a:sym typeface="Lato"/>
              </a:defRPr>
            </a:lvl2pPr>
            <a:lvl3pPr lvl="2" rtl="0" algn="r">
              <a:buNone/>
              <a:defRPr sz="1700">
                <a:solidFill>
                  <a:schemeClr val="dk1"/>
                </a:solidFill>
                <a:latin typeface="Lato"/>
                <a:ea typeface="Lato"/>
                <a:cs typeface="Lato"/>
                <a:sym typeface="Lato"/>
              </a:defRPr>
            </a:lvl3pPr>
            <a:lvl4pPr lvl="3" rtl="0" algn="r">
              <a:buNone/>
              <a:defRPr sz="1700">
                <a:solidFill>
                  <a:schemeClr val="dk1"/>
                </a:solidFill>
                <a:latin typeface="Lato"/>
                <a:ea typeface="Lato"/>
                <a:cs typeface="Lato"/>
                <a:sym typeface="Lato"/>
              </a:defRPr>
            </a:lvl4pPr>
            <a:lvl5pPr lvl="4" rtl="0" algn="r">
              <a:buNone/>
              <a:defRPr sz="1700">
                <a:solidFill>
                  <a:schemeClr val="dk1"/>
                </a:solidFill>
                <a:latin typeface="Lato"/>
                <a:ea typeface="Lato"/>
                <a:cs typeface="Lato"/>
                <a:sym typeface="Lato"/>
              </a:defRPr>
            </a:lvl5pPr>
            <a:lvl6pPr lvl="5" rtl="0" algn="r">
              <a:buNone/>
              <a:defRPr sz="1700">
                <a:solidFill>
                  <a:schemeClr val="dk1"/>
                </a:solidFill>
                <a:latin typeface="Lato"/>
                <a:ea typeface="Lato"/>
                <a:cs typeface="Lato"/>
                <a:sym typeface="Lato"/>
              </a:defRPr>
            </a:lvl6pPr>
            <a:lvl7pPr lvl="6" rtl="0" algn="r">
              <a:buNone/>
              <a:defRPr sz="1700">
                <a:solidFill>
                  <a:schemeClr val="dk1"/>
                </a:solidFill>
                <a:latin typeface="Lato"/>
                <a:ea typeface="Lato"/>
                <a:cs typeface="Lato"/>
                <a:sym typeface="Lato"/>
              </a:defRPr>
            </a:lvl7pPr>
            <a:lvl8pPr lvl="7" rtl="0" algn="r">
              <a:buNone/>
              <a:defRPr sz="1700">
                <a:solidFill>
                  <a:schemeClr val="dk1"/>
                </a:solidFill>
                <a:latin typeface="Lato"/>
                <a:ea typeface="Lato"/>
                <a:cs typeface="Lato"/>
                <a:sym typeface="Lato"/>
              </a:defRPr>
            </a:lvl8pPr>
            <a:lvl9pPr lvl="8" rtl="0" algn="r">
              <a:buNone/>
              <a:defRPr sz="17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rds8rds/nsl_trainee_program/blob/main/documentations/SOLID%20%26%20Design%20Pattern/solid%20and%20design%20pattern.md#11-single-responsibility" TargetMode="External"/><Relationship Id="rId4" Type="http://schemas.openxmlformats.org/officeDocument/2006/relationships/hyperlink" Target="https://github.com/rds8rds/nsl_trainee_program/blob/main/documentations/SOLID%20%26%20Design%20Pattern/solid%20and%20design%20pattern.md#12-open-for-extension-closed-for-modification" TargetMode="External"/><Relationship Id="rId5" Type="http://schemas.openxmlformats.org/officeDocument/2006/relationships/hyperlink" Target="https://github.com/rds8rds/nsl_trainee_program/blob/main/documentations/SOLID%20%26%20Design%20Pattern/solid%20and%20design%20pattern.md#13-liskov-substitution-principle" TargetMode="External"/><Relationship Id="rId6" Type="http://schemas.openxmlformats.org/officeDocument/2006/relationships/hyperlink" Target="https://github.com/rds8rds/nsl_trainee_program/blob/main/documentations/SOLID%20%26%20Design%20Pattern/solid%20and%20design%20pattern.md#14-interface-segregation-principle" TargetMode="External"/><Relationship Id="rId7" Type="http://schemas.openxmlformats.org/officeDocument/2006/relationships/hyperlink" Target="https://github.com/rds8rds/nsl_trainee_program/blob/main/documentations/SOLID%20%26%20Design%20Pattern/solid%20and%20design%20pattern.md#15-dependency-inversion-principl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github.com/rds8rds/nsl_trainee_program/blob/main/documentations/SOLID%20%26%20Design%20Pattern/(#21-builder)" TargetMode="Externa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github.com/rds8rds/nsl_trainee_program/blob/main/documentations/SOLID%20%26%20Design%20Pattern/solid%20and%20design%20pattern.md#22-proxy"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github.com/rds8rds/nsl_trainee_program/blob/main/documentations/SOLID%20%26%20Design%20Pattern/solid%20and%20design%20pattern.md#23-strategy" TargetMode="Externa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nvSpPr>
        <p:spPr>
          <a:xfrm>
            <a:off x="1753032" y="1634212"/>
            <a:ext cx="8685900" cy="3601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accent5"/>
                </a:solidFill>
                <a:latin typeface="Lato"/>
                <a:ea typeface="Lato"/>
                <a:cs typeface="Lato"/>
                <a:sym typeface="Lato"/>
              </a:rPr>
              <a:t>Neural Semiconductor Limited</a:t>
            </a:r>
            <a:endParaRPr b="1" i="0" sz="4400" u="none" cap="none" strike="noStrike">
              <a:solidFill>
                <a:schemeClr val="accent5"/>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400"/>
              <a:buFont typeface="Arial"/>
              <a:buNone/>
            </a:pPr>
            <a:r>
              <a:t/>
            </a:r>
            <a:endParaRPr b="1" i="1" sz="2400" u="none" cap="none" strike="noStrike">
              <a:solidFill>
                <a:schemeClr val="accent5"/>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400"/>
              <a:buFont typeface="Arial"/>
              <a:buNone/>
            </a:pPr>
            <a:r>
              <a:t/>
            </a:r>
            <a:endParaRPr b="1" i="1" sz="2400" u="none" cap="none" strike="noStrike">
              <a:solidFill>
                <a:schemeClr val="accent5"/>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400"/>
              <a:buFont typeface="Arial"/>
              <a:buNone/>
            </a:pPr>
            <a:r>
              <a:t/>
            </a:r>
            <a:endParaRPr b="1" i="1" sz="2400" u="none" cap="none" strike="noStrike">
              <a:solidFill>
                <a:schemeClr val="accent5"/>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400"/>
              <a:buFont typeface="Arial"/>
              <a:buNone/>
            </a:pPr>
            <a:r>
              <a:rPr b="1" i="1" lang="en-US" sz="2400">
                <a:solidFill>
                  <a:schemeClr val="accent5"/>
                </a:solidFill>
                <a:latin typeface="Lato"/>
                <a:ea typeface="Lato"/>
                <a:cs typeface="Lato"/>
                <a:sym typeface="Lato"/>
              </a:rPr>
              <a:t>Experience at NSL</a:t>
            </a:r>
            <a:endParaRPr b="1" i="1" sz="2400" u="none" cap="none" strike="noStrike">
              <a:solidFill>
                <a:schemeClr val="accent5"/>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400"/>
              <a:buFont typeface="Arial"/>
              <a:buNone/>
            </a:pPr>
            <a:r>
              <a:t/>
            </a:r>
            <a:endParaRPr b="1" i="1" sz="2400" u="none" cap="none" strike="noStrike">
              <a:solidFill>
                <a:schemeClr val="accent5"/>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2400"/>
              <a:buFont typeface="Arial"/>
              <a:buNone/>
            </a:pPr>
            <a:r>
              <a:t/>
            </a:r>
            <a:endParaRPr b="1" i="1" sz="2400" u="none" cap="none" strike="noStrike">
              <a:solidFill>
                <a:schemeClr val="accent5"/>
              </a:solidFill>
              <a:latin typeface="Lato"/>
              <a:ea typeface="Lato"/>
              <a:cs typeface="Lato"/>
              <a:sym typeface="Lato"/>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chemeClr val="accent5"/>
              </a:solidFill>
              <a:latin typeface="Lato"/>
              <a:ea typeface="Lato"/>
              <a:cs typeface="Lato"/>
              <a:sym typeface="Lato"/>
            </a:endParaRPr>
          </a:p>
          <a:p>
            <a:pPr indent="0" lvl="0" marL="0" marR="0" rtl="0" algn="ctr">
              <a:lnSpc>
                <a:spcPct val="150000"/>
              </a:lnSpc>
              <a:spcBef>
                <a:spcPts val="0"/>
              </a:spcBef>
              <a:spcAft>
                <a:spcPts val="0"/>
              </a:spcAft>
              <a:buClr>
                <a:srgbClr val="000000"/>
              </a:buClr>
              <a:buSzPts val="1600"/>
              <a:buFont typeface="Arial"/>
              <a:buNone/>
            </a:pPr>
            <a:r>
              <a:t/>
            </a:r>
            <a:endParaRPr b="0" i="0" sz="1600" u="none" cap="none" strike="noStrike">
              <a:solidFill>
                <a:schemeClr val="accent5"/>
              </a:solidFill>
              <a:latin typeface="Lato"/>
              <a:ea typeface="Lato"/>
              <a:cs typeface="Lato"/>
              <a:sym typeface="Lato"/>
            </a:endParaRPr>
          </a:p>
        </p:txBody>
      </p:sp>
      <p:sp>
        <p:nvSpPr>
          <p:cNvPr id="200" name="Google Shape;200;p35"/>
          <p:cNvSpPr txBox="1"/>
          <p:nvPr/>
        </p:nvSpPr>
        <p:spPr>
          <a:xfrm>
            <a:off x="4048099" y="5121900"/>
            <a:ext cx="7305900" cy="10620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900"/>
              <a:buFont typeface="Arial"/>
              <a:buNone/>
            </a:pPr>
            <a:r>
              <a:rPr b="1" i="0" lang="en-US" sz="2400" u="none" cap="none" strike="noStrike">
                <a:solidFill>
                  <a:srgbClr val="0080C9"/>
                </a:solidFill>
                <a:latin typeface="Lato"/>
                <a:ea typeface="Lato"/>
                <a:cs typeface="Lato"/>
                <a:sym typeface="Lato"/>
              </a:rPr>
              <a:t>Presented By</a:t>
            </a:r>
            <a:r>
              <a:rPr b="1" i="0" lang="en-US" sz="1900" u="none" cap="none" strike="noStrike">
                <a:solidFill>
                  <a:srgbClr val="0080C9"/>
                </a:solidFill>
                <a:latin typeface="Lato"/>
                <a:ea typeface="Lato"/>
                <a:cs typeface="Lato"/>
                <a:sym typeface="Lato"/>
              </a:rPr>
              <a:t>: </a:t>
            </a:r>
            <a:r>
              <a:rPr b="0" i="0" lang="en-US" sz="1900" u="none" cap="none" strike="noStrike">
                <a:solidFill>
                  <a:srgbClr val="0080C9"/>
                </a:solidFill>
                <a:latin typeface="Lato"/>
                <a:ea typeface="Lato"/>
                <a:cs typeface="Lato"/>
                <a:sym typeface="Lato"/>
              </a:rPr>
              <a:t> </a:t>
            </a:r>
            <a:r>
              <a:rPr lang="en-US" sz="2400">
                <a:solidFill>
                  <a:srgbClr val="0080C9"/>
                </a:solidFill>
                <a:latin typeface="Lato"/>
                <a:ea typeface="Lato"/>
                <a:cs typeface="Lato"/>
                <a:sym typeface="Lato"/>
              </a:rPr>
              <a:t>Rudra Sarkar</a:t>
            </a:r>
            <a:endParaRPr b="0" i="0" sz="2400" u="none" cap="none" strike="noStrike">
              <a:solidFill>
                <a:srgbClr val="0080C9"/>
              </a:solidFill>
              <a:latin typeface="Lato"/>
              <a:ea typeface="Lato"/>
              <a:cs typeface="Lato"/>
              <a:sym typeface="Lato"/>
            </a:endParaRPr>
          </a:p>
          <a:p>
            <a:pPr indent="0" lvl="0" marL="0" marR="0" rtl="0" algn="r">
              <a:lnSpc>
                <a:spcPct val="100000"/>
              </a:lnSpc>
              <a:spcBef>
                <a:spcPts val="0"/>
              </a:spcBef>
              <a:spcAft>
                <a:spcPts val="0"/>
              </a:spcAft>
              <a:buClr>
                <a:srgbClr val="000000"/>
              </a:buClr>
              <a:buSzPts val="2400"/>
              <a:buFont typeface="Arial"/>
              <a:buNone/>
            </a:pPr>
            <a:r>
              <a:rPr b="0" i="0" lang="en-US" sz="2400" u="none" cap="none" strike="noStrike">
                <a:solidFill>
                  <a:srgbClr val="0080C9"/>
                </a:solidFill>
                <a:latin typeface="Lato"/>
                <a:ea typeface="Lato"/>
                <a:cs typeface="Lato"/>
                <a:sym typeface="Lato"/>
              </a:rPr>
              <a:t>	</a:t>
            </a:r>
            <a:r>
              <a:rPr lang="en-US" sz="1500">
                <a:solidFill>
                  <a:srgbClr val="0080C9"/>
                </a:solidFill>
                <a:latin typeface="Lato"/>
                <a:ea typeface="Lato"/>
                <a:cs typeface="Lato"/>
                <a:sym typeface="Lato"/>
              </a:rPr>
              <a:t>Trainee Software Engineer</a:t>
            </a:r>
            <a:endParaRPr b="0" i="0" sz="1500" u="none" cap="none" strike="noStrike">
              <a:solidFill>
                <a:srgbClr val="0080C9"/>
              </a:solidFill>
              <a:latin typeface="Lato"/>
              <a:ea typeface="Lato"/>
              <a:cs typeface="Lato"/>
              <a:sym typeface="Lato"/>
            </a:endParaRPr>
          </a:p>
          <a:p>
            <a:pPr indent="0" lvl="0" marL="0" marR="0" rtl="0" algn="r">
              <a:lnSpc>
                <a:spcPct val="100000"/>
              </a:lnSpc>
              <a:spcBef>
                <a:spcPts val="0"/>
              </a:spcBef>
              <a:spcAft>
                <a:spcPts val="0"/>
              </a:spcAft>
              <a:buClr>
                <a:srgbClr val="000000"/>
              </a:buClr>
              <a:buSzPts val="1500"/>
              <a:buFont typeface="Arial"/>
              <a:buNone/>
            </a:pPr>
            <a:r>
              <a:rPr b="1" i="0" lang="en-US" sz="1500" u="none" cap="none" strike="noStrike">
                <a:solidFill>
                  <a:srgbClr val="0080C9"/>
                </a:solidFill>
                <a:latin typeface="Lato"/>
                <a:ea typeface="Lato"/>
                <a:cs typeface="Lato"/>
                <a:sym typeface="Lato"/>
              </a:rPr>
              <a:t>Neural Semiconductor Limited</a:t>
            </a:r>
            <a:endParaRPr b="1" i="0" sz="1500" u="none" cap="none" strike="noStrike">
              <a:solidFill>
                <a:srgbClr val="0080C9"/>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4"/>
          <p:cNvSpPr/>
          <p:nvPr/>
        </p:nvSpPr>
        <p:spPr>
          <a:xfrm>
            <a:off x="4921300" y="1356425"/>
            <a:ext cx="7773263" cy="5024287"/>
          </a:xfrm>
          <a:custGeom>
            <a:rect b="b" l="l" r="r" t="t"/>
            <a:pathLst>
              <a:path extrusionOk="0" h="124302" w="186521">
                <a:moveTo>
                  <a:pt x="19911" y="8935"/>
                </a:moveTo>
                <a:cubicBezTo>
                  <a:pt x="22889" y="3783"/>
                  <a:pt x="17577" y="1690"/>
                  <a:pt x="28121" y="724"/>
                </a:cubicBezTo>
                <a:cubicBezTo>
                  <a:pt x="38666" y="-242"/>
                  <a:pt x="60077" y="-242"/>
                  <a:pt x="83178" y="3139"/>
                </a:cubicBezTo>
                <a:cubicBezTo>
                  <a:pt x="106280" y="6520"/>
                  <a:pt x="149666" y="12960"/>
                  <a:pt x="166730" y="21009"/>
                </a:cubicBezTo>
                <a:cubicBezTo>
                  <a:pt x="183795" y="29058"/>
                  <a:pt x="188785" y="35095"/>
                  <a:pt x="185565" y="51435"/>
                </a:cubicBezTo>
                <a:cubicBezTo>
                  <a:pt x="182345" y="67775"/>
                  <a:pt x="176550" y="109309"/>
                  <a:pt x="147411" y="119049"/>
                </a:cubicBezTo>
                <a:cubicBezTo>
                  <a:pt x="118273" y="128789"/>
                  <a:pt x="33594" y="124442"/>
                  <a:pt x="10734" y="109873"/>
                </a:cubicBezTo>
                <a:cubicBezTo>
                  <a:pt x="-12126" y="95304"/>
                  <a:pt x="8722" y="48457"/>
                  <a:pt x="10251" y="31634"/>
                </a:cubicBezTo>
                <a:cubicBezTo>
                  <a:pt x="11781" y="14811"/>
                  <a:pt x="16933" y="14087"/>
                  <a:pt x="19911" y="8935"/>
                </a:cubicBezTo>
                <a:close/>
              </a:path>
            </a:pathLst>
          </a:custGeom>
          <a:solidFill>
            <a:srgbClr val="93C47D"/>
          </a:solidFill>
          <a:ln>
            <a:noFill/>
          </a:ln>
        </p:spPr>
      </p:sp>
      <p:sp>
        <p:nvSpPr>
          <p:cNvPr id="398" name="Google Shape;398;p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02. Project Contributions</a:t>
            </a:r>
            <a:endParaRPr b="1">
              <a:solidFill>
                <a:srgbClr val="0080C9"/>
              </a:solidFill>
            </a:endParaRPr>
          </a:p>
        </p:txBody>
      </p:sp>
      <p:sp>
        <p:nvSpPr>
          <p:cNvPr id="399" name="Google Shape;399;p44"/>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400" name="Google Shape;400;p44"/>
          <p:cNvSpPr txBox="1"/>
          <p:nvPr/>
        </p:nvSpPr>
        <p:spPr>
          <a:xfrm>
            <a:off x="838200" y="2355600"/>
            <a:ext cx="4450200" cy="2062500"/>
          </a:xfrm>
          <a:prstGeom prst="rect">
            <a:avLst/>
          </a:prstGeom>
          <a:noFill/>
          <a:ln>
            <a:noFill/>
          </a:ln>
        </p:spPr>
        <p:txBody>
          <a:bodyPr anchorCtr="0" anchor="t" bIns="91425" lIns="91425" spcFirstLastPara="1" rIns="91425" wrap="square" tIns="91425">
            <a:spAutoFit/>
          </a:bodyPr>
          <a:lstStyle/>
          <a:p>
            <a:pPr indent="-339725" lvl="0" marL="457200" rtl="0" algn="l">
              <a:spcBef>
                <a:spcPts val="0"/>
              </a:spcBef>
              <a:spcAft>
                <a:spcPts val="0"/>
              </a:spcAft>
              <a:buClr>
                <a:schemeClr val="dk1"/>
              </a:buClr>
              <a:buSzPts val="1750"/>
              <a:buChar char="❏"/>
            </a:pPr>
            <a:r>
              <a:rPr b="1" lang="en-US" sz="1700">
                <a:solidFill>
                  <a:schemeClr val="dk1"/>
                </a:solidFill>
              </a:rPr>
              <a:t>Testingsprint360</a:t>
            </a:r>
            <a:endParaRPr b="1" sz="1700">
              <a:solidFill>
                <a:schemeClr val="dk1"/>
              </a:solidFill>
            </a:endParaRPr>
          </a:p>
          <a:p>
            <a:pPr indent="0" lvl="0" marL="457200" rtl="0" algn="l">
              <a:spcBef>
                <a:spcPts val="0"/>
              </a:spcBef>
              <a:spcAft>
                <a:spcPts val="0"/>
              </a:spcAft>
              <a:buNone/>
            </a:pPr>
            <a:r>
              <a:t/>
            </a:r>
            <a:endParaRPr b="1" sz="1700">
              <a:solidFill>
                <a:schemeClr val="dk1"/>
              </a:solidFill>
            </a:endParaRPr>
          </a:p>
          <a:p>
            <a:pPr indent="-339725" lvl="1" marL="914400" rtl="0" algn="l">
              <a:spcBef>
                <a:spcPts val="0"/>
              </a:spcBef>
              <a:spcAft>
                <a:spcPts val="0"/>
              </a:spcAft>
              <a:buClr>
                <a:schemeClr val="dk1"/>
              </a:buClr>
              <a:buSzPts val="1750"/>
              <a:buChar char="❏"/>
            </a:pPr>
            <a:r>
              <a:rPr lang="en-US" sz="1750">
                <a:solidFill>
                  <a:schemeClr val="dk1"/>
                </a:solidFill>
                <a:highlight>
                  <a:srgbClr val="FFFFFF"/>
                </a:highlight>
              </a:rPr>
              <a:t>Simplifying </a:t>
            </a:r>
            <a:r>
              <a:rPr b="1" lang="en-US" sz="1750">
                <a:solidFill>
                  <a:schemeClr val="dk1"/>
                </a:solidFill>
                <a:highlight>
                  <a:srgbClr val="FFFFFF"/>
                </a:highlight>
              </a:rPr>
              <a:t>test automation</a:t>
            </a:r>
            <a:r>
              <a:rPr lang="en-US" sz="1750">
                <a:solidFill>
                  <a:schemeClr val="dk1"/>
                </a:solidFill>
                <a:highlight>
                  <a:srgbClr val="FFFFFF"/>
                </a:highlight>
              </a:rPr>
              <a:t> for Agile workflows</a:t>
            </a:r>
            <a:endParaRPr sz="1750">
              <a:solidFill>
                <a:schemeClr val="dk1"/>
              </a:solidFill>
              <a:highlight>
                <a:srgbClr val="FFFFFF"/>
              </a:highlight>
            </a:endParaRPr>
          </a:p>
          <a:p>
            <a:pPr indent="-339725" lvl="1" marL="914400" rtl="0" algn="l">
              <a:spcBef>
                <a:spcPts val="0"/>
              </a:spcBef>
              <a:spcAft>
                <a:spcPts val="0"/>
              </a:spcAft>
              <a:buClr>
                <a:schemeClr val="dk1"/>
              </a:buClr>
              <a:buSzPts val="1750"/>
              <a:buChar char="❏"/>
            </a:pPr>
            <a:r>
              <a:rPr lang="en-US" sz="1750">
                <a:solidFill>
                  <a:schemeClr val="dk1"/>
                </a:solidFill>
                <a:highlight>
                  <a:srgbClr val="FFFFFF"/>
                </a:highlight>
              </a:rPr>
              <a:t>simply it is a product that tests any </a:t>
            </a:r>
            <a:r>
              <a:rPr lang="en-US" sz="1750">
                <a:solidFill>
                  <a:schemeClr val="dk1"/>
                </a:solidFill>
                <a:highlight>
                  <a:srgbClr val="FFFFFF"/>
                </a:highlight>
              </a:rPr>
              <a:t>web </a:t>
            </a:r>
            <a:r>
              <a:rPr lang="en-US" sz="1750">
                <a:solidFill>
                  <a:schemeClr val="dk1"/>
                </a:solidFill>
                <a:highlight>
                  <a:srgbClr val="FFFFFF"/>
                </a:highlight>
              </a:rPr>
              <a:t>sites, web apps, mobile applications  </a:t>
            </a:r>
            <a:endParaRPr sz="1750">
              <a:solidFill>
                <a:schemeClr val="dk1"/>
              </a:solidFill>
              <a:highlight>
                <a:srgbClr val="FFFFFF"/>
              </a:highlight>
            </a:endParaRPr>
          </a:p>
        </p:txBody>
      </p:sp>
      <p:sp>
        <p:nvSpPr>
          <p:cNvPr id="401" name="Google Shape;401;p44"/>
          <p:cNvSpPr txBox="1"/>
          <p:nvPr/>
        </p:nvSpPr>
        <p:spPr>
          <a:xfrm>
            <a:off x="6698100" y="5938925"/>
            <a:ext cx="40155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chemeClr val="lt1"/>
                </a:solidFill>
              </a:rPr>
              <a:t>High Level Project Overview</a:t>
            </a:r>
            <a:endParaRPr sz="1700">
              <a:solidFill>
                <a:schemeClr val="lt1"/>
              </a:solidFill>
            </a:endParaRPr>
          </a:p>
        </p:txBody>
      </p:sp>
      <p:sp>
        <p:nvSpPr>
          <p:cNvPr id="402" name="Google Shape;402;p44"/>
          <p:cNvSpPr/>
          <p:nvPr/>
        </p:nvSpPr>
        <p:spPr>
          <a:xfrm>
            <a:off x="5976600" y="2770588"/>
            <a:ext cx="1436700" cy="60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ato"/>
                <a:ea typeface="Lato"/>
                <a:cs typeface="Lato"/>
                <a:sym typeface="Lato"/>
              </a:rPr>
              <a:t>ts360 </a:t>
            </a:r>
            <a:endParaRPr sz="1100">
              <a:latin typeface="Lato"/>
              <a:ea typeface="Lato"/>
              <a:cs typeface="Lato"/>
              <a:sym typeface="Lato"/>
            </a:endParaRPr>
          </a:p>
          <a:p>
            <a:pPr indent="0" lvl="0" marL="0" rtl="0" algn="ctr">
              <a:spcBef>
                <a:spcPts val="0"/>
              </a:spcBef>
              <a:spcAft>
                <a:spcPts val="0"/>
              </a:spcAft>
              <a:buNone/>
            </a:pPr>
            <a:r>
              <a:rPr lang="en-US" sz="1100">
                <a:latin typeface="Lato"/>
                <a:ea typeface="Lato"/>
                <a:cs typeface="Lato"/>
                <a:sym typeface="Lato"/>
              </a:rPr>
              <a:t>chrome extension</a:t>
            </a:r>
            <a:endParaRPr sz="1100">
              <a:latin typeface="Lato"/>
              <a:ea typeface="Lato"/>
              <a:cs typeface="Lato"/>
              <a:sym typeface="Lato"/>
            </a:endParaRPr>
          </a:p>
        </p:txBody>
      </p:sp>
      <p:sp>
        <p:nvSpPr>
          <p:cNvPr id="403" name="Google Shape;403;p44"/>
          <p:cNvSpPr/>
          <p:nvPr/>
        </p:nvSpPr>
        <p:spPr>
          <a:xfrm>
            <a:off x="8352300" y="3730825"/>
            <a:ext cx="1436700" cy="600300"/>
          </a:xfrm>
          <a:prstGeom prst="roundRect">
            <a:avLst>
              <a:gd fmla="val 16667" name="adj"/>
            </a:avLst>
          </a:prstGeom>
          <a:solidFill>
            <a:srgbClr val="FFE5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API-gateway</a:t>
            </a:r>
            <a:endParaRPr>
              <a:latin typeface="Lato"/>
              <a:ea typeface="Lato"/>
              <a:cs typeface="Lato"/>
              <a:sym typeface="Lato"/>
            </a:endParaRPr>
          </a:p>
        </p:txBody>
      </p:sp>
      <p:sp>
        <p:nvSpPr>
          <p:cNvPr id="404" name="Google Shape;404;p44"/>
          <p:cNvSpPr/>
          <p:nvPr/>
        </p:nvSpPr>
        <p:spPr>
          <a:xfrm>
            <a:off x="7815800" y="5182375"/>
            <a:ext cx="1436700" cy="60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Main testing </a:t>
            </a:r>
            <a:endParaRPr>
              <a:latin typeface="Lato"/>
              <a:ea typeface="Lato"/>
              <a:cs typeface="Lato"/>
              <a:sym typeface="Lato"/>
            </a:endParaRPr>
          </a:p>
          <a:p>
            <a:pPr indent="0" lvl="0" marL="0" rtl="0" algn="ctr">
              <a:spcBef>
                <a:spcPts val="0"/>
              </a:spcBef>
              <a:spcAft>
                <a:spcPts val="0"/>
              </a:spcAft>
              <a:buNone/>
            </a:pPr>
            <a:r>
              <a:rPr lang="en-US">
                <a:latin typeface="Lato"/>
                <a:ea typeface="Lato"/>
                <a:cs typeface="Lato"/>
                <a:sym typeface="Lato"/>
              </a:rPr>
              <a:t>engine</a:t>
            </a:r>
            <a:endParaRPr>
              <a:latin typeface="Lato"/>
              <a:ea typeface="Lato"/>
              <a:cs typeface="Lato"/>
              <a:sym typeface="Lato"/>
            </a:endParaRPr>
          </a:p>
        </p:txBody>
      </p:sp>
      <p:sp>
        <p:nvSpPr>
          <p:cNvPr id="405" name="Google Shape;405;p44"/>
          <p:cNvSpPr/>
          <p:nvPr/>
        </p:nvSpPr>
        <p:spPr>
          <a:xfrm>
            <a:off x="10297775" y="2883175"/>
            <a:ext cx="1436700" cy="600300"/>
          </a:xfrm>
          <a:prstGeom prst="roundRect">
            <a:avLst>
              <a:gd fmla="val 16667" name="adj"/>
            </a:avLst>
          </a:prstGeom>
          <a:solidFill>
            <a:srgbClr val="FFE5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Subscription</a:t>
            </a:r>
            <a:endParaRPr>
              <a:latin typeface="Lato"/>
              <a:ea typeface="Lato"/>
              <a:cs typeface="Lato"/>
              <a:sym typeface="Lato"/>
            </a:endParaRPr>
          </a:p>
          <a:p>
            <a:pPr indent="0" lvl="0" marL="0" rtl="0" algn="l">
              <a:spcBef>
                <a:spcPts val="0"/>
              </a:spcBef>
              <a:spcAft>
                <a:spcPts val="0"/>
              </a:spcAft>
              <a:buNone/>
            </a:pPr>
            <a:r>
              <a:rPr lang="en-US">
                <a:latin typeface="Lato"/>
                <a:ea typeface="Lato"/>
                <a:cs typeface="Lato"/>
                <a:sym typeface="Lato"/>
              </a:rPr>
              <a:t>	&amp; Auth</a:t>
            </a:r>
            <a:endParaRPr>
              <a:latin typeface="Lato"/>
              <a:ea typeface="Lato"/>
              <a:cs typeface="Lato"/>
              <a:sym typeface="Lato"/>
            </a:endParaRPr>
          </a:p>
        </p:txBody>
      </p:sp>
      <p:sp>
        <p:nvSpPr>
          <p:cNvPr id="406" name="Google Shape;406;p44"/>
          <p:cNvSpPr/>
          <p:nvPr/>
        </p:nvSpPr>
        <p:spPr>
          <a:xfrm>
            <a:off x="10407225" y="3891150"/>
            <a:ext cx="1436700" cy="600300"/>
          </a:xfrm>
          <a:prstGeom prst="roundRect">
            <a:avLst>
              <a:gd fmla="val 16667" name="adj"/>
            </a:avLst>
          </a:prstGeom>
          <a:solidFill>
            <a:srgbClr val="FFE5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config</a:t>
            </a:r>
            <a:endParaRPr>
              <a:latin typeface="Lato"/>
              <a:ea typeface="Lato"/>
              <a:cs typeface="Lato"/>
              <a:sym typeface="Lato"/>
            </a:endParaRPr>
          </a:p>
          <a:p>
            <a:pPr indent="0" lvl="0" marL="0" rtl="0" algn="ctr">
              <a:spcBef>
                <a:spcPts val="0"/>
              </a:spcBef>
              <a:spcAft>
                <a:spcPts val="0"/>
              </a:spcAft>
              <a:buNone/>
            </a:pPr>
            <a:r>
              <a:rPr lang="en-US">
                <a:latin typeface="Lato"/>
                <a:ea typeface="Lato"/>
                <a:cs typeface="Lato"/>
                <a:sym typeface="Lato"/>
              </a:rPr>
              <a:t>preprocessor</a:t>
            </a:r>
            <a:endParaRPr>
              <a:latin typeface="Lato"/>
              <a:ea typeface="Lato"/>
              <a:cs typeface="Lato"/>
              <a:sym typeface="Lato"/>
            </a:endParaRPr>
          </a:p>
        </p:txBody>
      </p:sp>
      <p:sp>
        <p:nvSpPr>
          <p:cNvPr id="407" name="Google Shape;407;p44"/>
          <p:cNvSpPr/>
          <p:nvPr/>
        </p:nvSpPr>
        <p:spPr>
          <a:xfrm>
            <a:off x="9789000" y="5024388"/>
            <a:ext cx="1436700" cy="60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S3 bucket</a:t>
            </a:r>
            <a:endParaRPr>
              <a:latin typeface="Lato"/>
              <a:ea typeface="Lato"/>
              <a:cs typeface="Lato"/>
              <a:sym typeface="Lato"/>
            </a:endParaRPr>
          </a:p>
          <a:p>
            <a:pPr indent="0" lvl="0" marL="0" rtl="0" algn="ctr">
              <a:spcBef>
                <a:spcPts val="0"/>
              </a:spcBef>
              <a:spcAft>
                <a:spcPts val="0"/>
              </a:spcAft>
              <a:buNone/>
            </a:pPr>
            <a:r>
              <a:rPr lang="en-US" sz="1300">
                <a:latin typeface="Lato"/>
                <a:ea typeface="Lato"/>
                <a:cs typeface="Lato"/>
                <a:sym typeface="Lato"/>
              </a:rPr>
              <a:t>[</a:t>
            </a:r>
            <a:r>
              <a:rPr lang="en-US" sz="1300">
                <a:solidFill>
                  <a:schemeClr val="dk1"/>
                </a:solidFill>
                <a:latin typeface="Lato"/>
                <a:ea typeface="Lato"/>
                <a:cs typeface="Lato"/>
                <a:sym typeface="Lato"/>
              </a:rPr>
              <a:t>cloud database]</a:t>
            </a:r>
            <a:endParaRPr sz="1300">
              <a:latin typeface="Lato"/>
              <a:ea typeface="Lato"/>
              <a:cs typeface="Lato"/>
              <a:sym typeface="Lato"/>
            </a:endParaRPr>
          </a:p>
        </p:txBody>
      </p:sp>
      <p:cxnSp>
        <p:nvCxnSpPr>
          <p:cNvPr id="408" name="Google Shape;408;p44"/>
          <p:cNvCxnSpPr>
            <a:stCxn id="403" idx="3"/>
          </p:cNvCxnSpPr>
          <p:nvPr/>
        </p:nvCxnSpPr>
        <p:spPr>
          <a:xfrm>
            <a:off x="9789000" y="4030975"/>
            <a:ext cx="600" cy="600"/>
          </a:xfrm>
          <a:prstGeom prst="curvedConnector2">
            <a:avLst/>
          </a:prstGeom>
          <a:noFill/>
          <a:ln cap="flat" cmpd="sng" w="9525">
            <a:solidFill>
              <a:schemeClr val="dk2"/>
            </a:solidFill>
            <a:prstDash val="solid"/>
            <a:round/>
            <a:headEnd len="med" w="med" type="none"/>
            <a:tailEnd len="med" w="med" type="none"/>
          </a:ln>
        </p:spPr>
      </p:cxnSp>
      <p:cxnSp>
        <p:nvCxnSpPr>
          <p:cNvPr id="409" name="Google Shape;409;p44"/>
          <p:cNvCxnSpPr>
            <a:stCxn id="403" idx="3"/>
            <a:endCxn id="405" idx="1"/>
          </p:cNvCxnSpPr>
          <p:nvPr/>
        </p:nvCxnSpPr>
        <p:spPr>
          <a:xfrm flipH="1" rot="10800000">
            <a:off x="9789000" y="3183175"/>
            <a:ext cx="508800" cy="847800"/>
          </a:xfrm>
          <a:prstGeom prst="curvedConnector3">
            <a:avLst>
              <a:gd fmla="val 49998" name="adj1"/>
            </a:avLst>
          </a:prstGeom>
          <a:noFill/>
          <a:ln cap="flat" cmpd="sng" w="19050">
            <a:solidFill>
              <a:schemeClr val="lt1"/>
            </a:solidFill>
            <a:prstDash val="solid"/>
            <a:round/>
            <a:headEnd len="med" w="med" type="triangle"/>
            <a:tailEnd len="med" w="med" type="triangle"/>
          </a:ln>
        </p:spPr>
      </p:cxnSp>
      <p:cxnSp>
        <p:nvCxnSpPr>
          <p:cNvPr id="410" name="Google Shape;410;p44"/>
          <p:cNvCxnSpPr>
            <a:stCxn id="406" idx="1"/>
            <a:endCxn id="403" idx="3"/>
          </p:cNvCxnSpPr>
          <p:nvPr/>
        </p:nvCxnSpPr>
        <p:spPr>
          <a:xfrm rot="10800000">
            <a:off x="9788925" y="4031100"/>
            <a:ext cx="618300" cy="160200"/>
          </a:xfrm>
          <a:prstGeom prst="curvedConnector3">
            <a:avLst>
              <a:gd fmla="val 49994" name="adj1"/>
            </a:avLst>
          </a:prstGeom>
          <a:noFill/>
          <a:ln cap="flat" cmpd="sng" w="19050">
            <a:solidFill>
              <a:schemeClr val="lt1"/>
            </a:solidFill>
            <a:prstDash val="solid"/>
            <a:round/>
            <a:headEnd len="med" w="med" type="triangle"/>
            <a:tailEnd len="med" w="med" type="triangle"/>
          </a:ln>
        </p:spPr>
      </p:cxnSp>
      <p:cxnSp>
        <p:nvCxnSpPr>
          <p:cNvPr id="411" name="Google Shape;411;p44"/>
          <p:cNvCxnSpPr>
            <a:stCxn id="406" idx="3"/>
            <a:endCxn id="407" idx="3"/>
          </p:cNvCxnSpPr>
          <p:nvPr/>
        </p:nvCxnSpPr>
        <p:spPr>
          <a:xfrm flipH="1">
            <a:off x="11225625" y="4191300"/>
            <a:ext cx="618300" cy="1133100"/>
          </a:xfrm>
          <a:prstGeom prst="curvedConnector3">
            <a:avLst>
              <a:gd fmla="val -38513" name="adj1"/>
            </a:avLst>
          </a:prstGeom>
          <a:noFill/>
          <a:ln cap="flat" cmpd="sng" w="19050">
            <a:solidFill>
              <a:schemeClr val="lt1"/>
            </a:solidFill>
            <a:prstDash val="solid"/>
            <a:round/>
            <a:headEnd len="med" w="med" type="none"/>
            <a:tailEnd len="med" w="med" type="triangle"/>
          </a:ln>
        </p:spPr>
      </p:cxnSp>
      <p:cxnSp>
        <p:nvCxnSpPr>
          <p:cNvPr id="412" name="Google Shape;412;p44"/>
          <p:cNvCxnSpPr>
            <a:stCxn id="402" idx="3"/>
            <a:endCxn id="403" idx="1"/>
          </p:cNvCxnSpPr>
          <p:nvPr/>
        </p:nvCxnSpPr>
        <p:spPr>
          <a:xfrm>
            <a:off x="7413300" y="3070738"/>
            <a:ext cx="939000" cy="960300"/>
          </a:xfrm>
          <a:prstGeom prst="curvedConnector3">
            <a:avLst>
              <a:gd fmla="val 50000" name="adj1"/>
            </a:avLst>
          </a:prstGeom>
          <a:noFill/>
          <a:ln cap="flat" cmpd="sng" w="19050">
            <a:solidFill>
              <a:schemeClr val="lt1"/>
            </a:solidFill>
            <a:prstDash val="solid"/>
            <a:round/>
            <a:headEnd len="med" w="med" type="none"/>
            <a:tailEnd len="med" w="med" type="triangle"/>
          </a:ln>
        </p:spPr>
      </p:cxnSp>
      <p:sp>
        <p:nvSpPr>
          <p:cNvPr id="413" name="Google Shape;413;p44"/>
          <p:cNvSpPr/>
          <p:nvPr/>
        </p:nvSpPr>
        <p:spPr>
          <a:xfrm>
            <a:off x="6151313" y="1785313"/>
            <a:ext cx="1436700" cy="60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ato"/>
                <a:ea typeface="Lato"/>
                <a:cs typeface="Lato"/>
                <a:sym typeface="Lato"/>
              </a:rPr>
              <a:t>ts360 website</a:t>
            </a:r>
            <a:endParaRPr>
              <a:latin typeface="Lato"/>
              <a:ea typeface="Lato"/>
              <a:cs typeface="Lato"/>
              <a:sym typeface="Lato"/>
            </a:endParaRPr>
          </a:p>
        </p:txBody>
      </p:sp>
      <p:cxnSp>
        <p:nvCxnSpPr>
          <p:cNvPr id="414" name="Google Shape;414;p44"/>
          <p:cNvCxnSpPr>
            <a:stCxn id="413" idx="3"/>
            <a:endCxn id="403" idx="0"/>
          </p:cNvCxnSpPr>
          <p:nvPr/>
        </p:nvCxnSpPr>
        <p:spPr>
          <a:xfrm>
            <a:off x="7588013" y="2085463"/>
            <a:ext cx="1482600" cy="1645500"/>
          </a:xfrm>
          <a:prstGeom prst="curvedConnector2">
            <a:avLst/>
          </a:prstGeom>
          <a:solidFill>
            <a:srgbClr val="93C47D"/>
          </a:solidFill>
          <a:ln cap="flat" cmpd="sng" w="19050">
            <a:solidFill>
              <a:schemeClr val="lt1"/>
            </a:solidFill>
            <a:prstDash val="solid"/>
            <a:round/>
            <a:headEnd len="med" w="med" type="none"/>
            <a:tailEnd len="med" w="med" type="triangle"/>
          </a:ln>
        </p:spPr>
      </p:cxnSp>
      <p:sp>
        <p:nvSpPr>
          <p:cNvPr id="415" name="Google Shape;415;p44"/>
          <p:cNvSpPr txBox="1"/>
          <p:nvPr/>
        </p:nvSpPr>
        <p:spPr>
          <a:xfrm>
            <a:off x="838200" y="1568950"/>
            <a:ext cx="4015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Project Overview</a:t>
            </a:r>
            <a:endParaRPr b="1" sz="1900"/>
          </a:p>
        </p:txBody>
      </p:sp>
      <p:cxnSp>
        <p:nvCxnSpPr>
          <p:cNvPr id="416" name="Google Shape;416;p44"/>
          <p:cNvCxnSpPr>
            <a:stCxn id="404" idx="0"/>
            <a:endCxn id="407" idx="2"/>
          </p:cNvCxnSpPr>
          <p:nvPr/>
        </p:nvCxnSpPr>
        <p:spPr>
          <a:xfrm flipH="1" rot="-5400000">
            <a:off x="9299600" y="4416925"/>
            <a:ext cx="442200" cy="1973100"/>
          </a:xfrm>
          <a:prstGeom prst="curvedConnector5">
            <a:avLst>
              <a:gd fmla="val -53850" name="adj1"/>
              <a:gd fmla="val 50003" name="adj2"/>
              <a:gd fmla="val 153876" name="adj3"/>
            </a:avLst>
          </a:prstGeom>
          <a:noFill/>
          <a:ln cap="flat" cmpd="sng" w="19050">
            <a:solidFill>
              <a:schemeClr val="lt1"/>
            </a:solidFill>
            <a:prstDash val="solid"/>
            <a:round/>
            <a:headEnd len="med" w="med" type="none"/>
            <a:tailEnd len="med" w="med" type="triangle"/>
          </a:ln>
        </p:spPr>
      </p:cxnSp>
      <p:sp>
        <p:nvSpPr>
          <p:cNvPr id="417" name="Google Shape;417;p44"/>
          <p:cNvSpPr/>
          <p:nvPr/>
        </p:nvSpPr>
        <p:spPr>
          <a:xfrm>
            <a:off x="5377650" y="3811050"/>
            <a:ext cx="1436700" cy="60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ato"/>
                <a:ea typeface="Lato"/>
                <a:cs typeface="Lato"/>
                <a:sym typeface="Lato"/>
              </a:rPr>
              <a:t>ts360</a:t>
            </a:r>
            <a:endParaRPr sz="1100">
              <a:latin typeface="Lato"/>
              <a:ea typeface="Lato"/>
              <a:cs typeface="Lato"/>
              <a:sym typeface="Lato"/>
            </a:endParaRPr>
          </a:p>
          <a:p>
            <a:pPr indent="0" lvl="0" marL="0" rtl="0" algn="ctr">
              <a:spcBef>
                <a:spcPts val="0"/>
              </a:spcBef>
              <a:spcAft>
                <a:spcPts val="0"/>
              </a:spcAft>
              <a:buNone/>
            </a:pPr>
            <a:r>
              <a:rPr lang="en-US" sz="1100">
                <a:latin typeface="Lato"/>
                <a:ea typeface="Lato"/>
                <a:cs typeface="Lato"/>
                <a:sym typeface="Lato"/>
              </a:rPr>
              <a:t>Mobile App Loader</a:t>
            </a:r>
            <a:endParaRPr sz="1100">
              <a:latin typeface="Lato"/>
              <a:ea typeface="Lato"/>
              <a:cs typeface="Lato"/>
              <a:sym typeface="Lato"/>
            </a:endParaRPr>
          </a:p>
        </p:txBody>
      </p:sp>
      <p:cxnSp>
        <p:nvCxnSpPr>
          <p:cNvPr id="418" name="Google Shape;418;p44"/>
          <p:cNvCxnSpPr>
            <a:stCxn id="417" idx="0"/>
            <a:endCxn id="403" idx="1"/>
          </p:cNvCxnSpPr>
          <p:nvPr/>
        </p:nvCxnSpPr>
        <p:spPr>
          <a:xfrm flipH="1" rot="-5400000">
            <a:off x="7114200" y="2792850"/>
            <a:ext cx="219900" cy="2256300"/>
          </a:xfrm>
          <a:prstGeom prst="curvedConnector4">
            <a:avLst>
              <a:gd fmla="val -108288" name="adj1"/>
              <a:gd fmla="val 65919" name="adj2"/>
            </a:avLst>
          </a:prstGeom>
          <a:noFill/>
          <a:ln cap="flat" cmpd="sng" w="19050">
            <a:solidFill>
              <a:schemeClr val="lt1"/>
            </a:solidFill>
            <a:prstDash val="solid"/>
            <a:round/>
            <a:headEnd len="med" w="med" type="none"/>
            <a:tailEnd len="med" w="med" type="triangle"/>
          </a:ln>
        </p:spPr>
      </p:cxnSp>
      <p:cxnSp>
        <p:nvCxnSpPr>
          <p:cNvPr id="419" name="Google Shape;419;p44"/>
          <p:cNvCxnSpPr>
            <a:stCxn id="417" idx="1"/>
            <a:endCxn id="404" idx="1"/>
          </p:cNvCxnSpPr>
          <p:nvPr/>
        </p:nvCxnSpPr>
        <p:spPr>
          <a:xfrm>
            <a:off x="5377650" y="4111200"/>
            <a:ext cx="2438100" cy="1371300"/>
          </a:xfrm>
          <a:prstGeom prst="curvedConnector3">
            <a:avLst>
              <a:gd fmla="val -9767" name="adj1"/>
            </a:avLst>
          </a:prstGeom>
          <a:noFill/>
          <a:ln cap="flat" cmpd="sng" w="19050">
            <a:solidFill>
              <a:schemeClr val="lt1"/>
            </a:solidFill>
            <a:prstDash val="solid"/>
            <a:round/>
            <a:headEnd len="med" w="med" type="triangle"/>
            <a:tailEnd len="med" w="med" type="none"/>
          </a:ln>
        </p:spPr>
      </p:cxnSp>
      <p:cxnSp>
        <p:nvCxnSpPr>
          <p:cNvPr id="420" name="Google Shape;420;p44"/>
          <p:cNvCxnSpPr>
            <a:stCxn id="402" idx="1"/>
            <a:endCxn id="404" idx="1"/>
          </p:cNvCxnSpPr>
          <p:nvPr/>
        </p:nvCxnSpPr>
        <p:spPr>
          <a:xfrm>
            <a:off x="5976600" y="3070738"/>
            <a:ext cx="1839300" cy="2411700"/>
          </a:xfrm>
          <a:prstGeom prst="curvedConnector3">
            <a:avLst>
              <a:gd fmla="val -40562" name="adj1"/>
            </a:avLst>
          </a:prstGeom>
          <a:noFill/>
          <a:ln cap="flat" cmpd="sng" w="19050">
            <a:solidFill>
              <a:schemeClr val="lt1"/>
            </a:solidFill>
            <a:prstDash val="solid"/>
            <a:round/>
            <a:headEnd len="med" w="med" type="triangl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02. Project Contributions</a:t>
            </a:r>
            <a:endParaRPr b="1">
              <a:solidFill>
                <a:srgbClr val="0080C9"/>
              </a:solidFill>
            </a:endParaRPr>
          </a:p>
        </p:txBody>
      </p:sp>
      <p:sp>
        <p:nvSpPr>
          <p:cNvPr id="427" name="Google Shape;427;p45"/>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428" name="Google Shape;428;p45"/>
          <p:cNvSpPr txBox="1"/>
          <p:nvPr/>
        </p:nvSpPr>
        <p:spPr>
          <a:xfrm>
            <a:off x="838200" y="2022575"/>
            <a:ext cx="4015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My Contributions: </a:t>
            </a:r>
            <a:endParaRPr b="1" sz="1900"/>
          </a:p>
        </p:txBody>
      </p:sp>
      <p:sp>
        <p:nvSpPr>
          <p:cNvPr id="429" name="Google Shape;429;p45"/>
          <p:cNvSpPr txBox="1"/>
          <p:nvPr/>
        </p:nvSpPr>
        <p:spPr>
          <a:xfrm>
            <a:off x="838200" y="3450500"/>
            <a:ext cx="6190500" cy="2447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Lato"/>
              <a:buChar char="❏"/>
            </a:pPr>
            <a:r>
              <a:rPr b="1" lang="en-US" sz="2100">
                <a:solidFill>
                  <a:schemeClr val="accent6"/>
                </a:solidFill>
                <a:latin typeface="Lato"/>
                <a:ea typeface="Lato"/>
                <a:cs typeface="Lato"/>
                <a:sym typeface="Lato"/>
              </a:rPr>
              <a:t>“GET”</a:t>
            </a:r>
            <a:r>
              <a:rPr b="1" lang="en-US" sz="2100">
                <a:solidFill>
                  <a:schemeClr val="dk1"/>
                </a:solidFill>
                <a:latin typeface="Lato"/>
                <a:ea typeface="Lato"/>
                <a:cs typeface="Lato"/>
                <a:sym typeface="Lato"/>
              </a:rPr>
              <a:t> same_organisation_user_list:</a:t>
            </a:r>
            <a:endParaRPr b="1" sz="2100">
              <a:solidFill>
                <a:schemeClr val="dk1"/>
              </a:solidFill>
              <a:latin typeface="Lato"/>
              <a:ea typeface="Lato"/>
              <a:cs typeface="Lato"/>
              <a:sym typeface="Lato"/>
            </a:endParaRPr>
          </a:p>
          <a:p>
            <a:pPr indent="0" lvl="0" marL="457200" rtl="0" algn="l">
              <a:spcBef>
                <a:spcPts val="0"/>
              </a:spcBef>
              <a:spcAft>
                <a:spcPts val="0"/>
              </a:spcAft>
              <a:buNone/>
            </a:pPr>
            <a:r>
              <a:t/>
            </a:r>
            <a:endParaRPr sz="2100">
              <a:solidFill>
                <a:schemeClr val="dk1"/>
              </a:solidFill>
              <a:latin typeface="Lato"/>
              <a:ea typeface="Lato"/>
              <a:cs typeface="Lato"/>
              <a:sym typeface="Lato"/>
            </a:endParaRPr>
          </a:p>
          <a:p>
            <a:pPr indent="-361950" lvl="0" marL="9144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Requirements: </a:t>
            </a:r>
            <a:endParaRPr sz="2100">
              <a:solidFill>
                <a:schemeClr val="dk1"/>
              </a:solidFill>
              <a:latin typeface="Lato"/>
              <a:ea typeface="Lato"/>
              <a:cs typeface="Lato"/>
              <a:sym typeface="Lato"/>
            </a:endParaRPr>
          </a:p>
          <a:p>
            <a:pPr indent="0" lvl="0" marL="457200" rtl="0" algn="l">
              <a:spcBef>
                <a:spcPts val="0"/>
              </a:spcBef>
              <a:spcAft>
                <a:spcPts val="0"/>
              </a:spcAft>
              <a:buNone/>
            </a:pPr>
            <a:r>
              <a:rPr lang="en-US" sz="2100">
                <a:solidFill>
                  <a:schemeClr val="dk1"/>
                </a:solidFill>
                <a:latin typeface="Lato"/>
                <a:ea typeface="Lato"/>
                <a:cs typeface="Lato"/>
                <a:sym typeface="Lato"/>
              </a:rPr>
              <a:t>A user can buy a subscription for him as well as his org_users. He he needs a suggestion window. We can get organization’s </a:t>
            </a:r>
            <a:endParaRPr sz="2100">
              <a:solidFill>
                <a:schemeClr val="dk1"/>
              </a:solidFill>
              <a:latin typeface="Lato"/>
              <a:ea typeface="Lato"/>
              <a:cs typeface="Lato"/>
              <a:sym typeface="Lato"/>
            </a:endParaRPr>
          </a:p>
          <a:p>
            <a:pPr indent="0" lvl="0" marL="457200" rtl="0" algn="l">
              <a:spcBef>
                <a:spcPts val="0"/>
              </a:spcBef>
              <a:spcAft>
                <a:spcPts val="0"/>
              </a:spcAft>
              <a:buNone/>
            </a:pPr>
            <a:r>
              <a:rPr lang="en-US" sz="2100">
                <a:solidFill>
                  <a:schemeClr val="dk1"/>
                </a:solidFill>
                <a:latin typeface="Lato"/>
                <a:ea typeface="Lato"/>
                <a:cs typeface="Lato"/>
                <a:sym typeface="Lato"/>
              </a:rPr>
              <a:t>user by their org_mail suffix. </a:t>
            </a:r>
            <a:endParaRPr sz="2100">
              <a:solidFill>
                <a:schemeClr val="dk1"/>
              </a:solidFill>
              <a:latin typeface="Lato"/>
              <a:ea typeface="Lato"/>
              <a:cs typeface="Lato"/>
              <a:sym typeface="Lato"/>
            </a:endParaRPr>
          </a:p>
        </p:txBody>
      </p:sp>
      <p:sp>
        <p:nvSpPr>
          <p:cNvPr id="430" name="Google Shape;430;p45"/>
          <p:cNvSpPr txBox="1"/>
          <p:nvPr/>
        </p:nvSpPr>
        <p:spPr>
          <a:xfrm>
            <a:off x="838200" y="2455651"/>
            <a:ext cx="8543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Lato"/>
                <a:ea typeface="Lato"/>
                <a:cs typeface="Lato"/>
                <a:sym typeface="Lato"/>
              </a:rPr>
              <a:t>Notable contributions in CRUD APIs development: </a:t>
            </a:r>
            <a:endParaRPr sz="2100">
              <a:solidFill>
                <a:schemeClr val="dk1"/>
              </a:solidFill>
              <a:latin typeface="Lato"/>
              <a:ea typeface="Lato"/>
              <a:cs typeface="Lato"/>
              <a:sym typeface="Lato"/>
            </a:endParaRPr>
          </a:p>
        </p:txBody>
      </p:sp>
      <p:pic>
        <p:nvPicPr>
          <p:cNvPr id="431" name="Google Shape;431;p45"/>
          <p:cNvPicPr preferRelativeResize="0"/>
          <p:nvPr/>
        </p:nvPicPr>
        <p:blipFill rotWithShape="1">
          <a:blip r:embed="rId3">
            <a:alphaModFix/>
          </a:blip>
          <a:srcRect b="3681" l="3430" r="39481" t="22250"/>
          <a:stretch/>
        </p:blipFill>
        <p:spPr>
          <a:xfrm>
            <a:off x="7767775" y="3358223"/>
            <a:ext cx="3306701" cy="2860149"/>
          </a:xfrm>
          <a:prstGeom prst="rect">
            <a:avLst/>
          </a:prstGeom>
          <a:noFill/>
          <a:ln>
            <a:noFill/>
          </a:ln>
        </p:spPr>
      </p:pic>
      <p:pic>
        <p:nvPicPr>
          <p:cNvPr id="432" name="Google Shape;432;p45"/>
          <p:cNvPicPr preferRelativeResize="0"/>
          <p:nvPr/>
        </p:nvPicPr>
        <p:blipFill>
          <a:blip r:embed="rId4">
            <a:alphaModFix/>
          </a:blip>
          <a:stretch>
            <a:fillRect/>
          </a:stretch>
        </p:blipFill>
        <p:spPr>
          <a:xfrm>
            <a:off x="973525" y="2963549"/>
            <a:ext cx="10880776" cy="288100"/>
          </a:xfrm>
          <a:prstGeom prst="rect">
            <a:avLst/>
          </a:prstGeom>
          <a:noFill/>
          <a:ln>
            <a:noFill/>
          </a:ln>
        </p:spPr>
      </p:pic>
      <p:sp>
        <p:nvSpPr>
          <p:cNvPr id="433" name="Google Shape;433;p45"/>
          <p:cNvSpPr txBox="1"/>
          <p:nvPr/>
        </p:nvSpPr>
        <p:spPr>
          <a:xfrm>
            <a:off x="8008775" y="6134525"/>
            <a:ext cx="2557200" cy="4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Lato"/>
                <a:ea typeface="Lato"/>
                <a:cs typeface="Lato"/>
                <a:sym typeface="Lato"/>
              </a:rPr>
              <a:t>fig:  front-end </a:t>
            </a:r>
            <a:r>
              <a:rPr lang="en-US" sz="1100">
                <a:solidFill>
                  <a:schemeClr val="dk1"/>
                </a:solidFill>
                <a:latin typeface="Lato"/>
                <a:ea typeface="Lato"/>
                <a:cs typeface="Lato"/>
                <a:sym typeface="Lato"/>
              </a:rPr>
              <a:t>implementation</a:t>
            </a:r>
            <a:r>
              <a:rPr lang="en-US" sz="1100">
                <a:solidFill>
                  <a:schemeClr val="dk1"/>
                </a:solidFill>
                <a:latin typeface="Lato"/>
                <a:ea typeface="Lato"/>
                <a:cs typeface="Lato"/>
                <a:sym typeface="Lato"/>
              </a:rPr>
              <a:t> </a:t>
            </a:r>
            <a:endParaRPr sz="11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02. Project Contributions</a:t>
            </a:r>
            <a:endParaRPr b="1">
              <a:solidFill>
                <a:srgbClr val="0080C9"/>
              </a:solidFill>
            </a:endParaRPr>
          </a:p>
        </p:txBody>
      </p:sp>
      <p:sp>
        <p:nvSpPr>
          <p:cNvPr id="440" name="Google Shape;440;p46"/>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441" name="Google Shape;441;p46"/>
          <p:cNvSpPr txBox="1"/>
          <p:nvPr/>
        </p:nvSpPr>
        <p:spPr>
          <a:xfrm>
            <a:off x="838200" y="2022575"/>
            <a:ext cx="4015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My Contributions: </a:t>
            </a:r>
            <a:endParaRPr b="1" sz="1900"/>
          </a:p>
        </p:txBody>
      </p:sp>
      <p:sp>
        <p:nvSpPr>
          <p:cNvPr id="442" name="Google Shape;442;p46"/>
          <p:cNvSpPr txBox="1"/>
          <p:nvPr/>
        </p:nvSpPr>
        <p:spPr>
          <a:xfrm>
            <a:off x="838200" y="3594725"/>
            <a:ext cx="5045400" cy="2770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2100">
              <a:solidFill>
                <a:schemeClr val="dk1"/>
              </a:solidFill>
              <a:latin typeface="Lato"/>
              <a:ea typeface="Lato"/>
              <a:cs typeface="Lato"/>
              <a:sym typeface="Lato"/>
            </a:endParaRPr>
          </a:p>
          <a:p>
            <a:pPr indent="-361950" lvl="1" marL="9144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Requirements: </a:t>
            </a:r>
            <a:endParaRPr b="1" sz="2100">
              <a:solidFill>
                <a:schemeClr val="dk1"/>
              </a:solidFill>
              <a:latin typeface="Lato"/>
              <a:ea typeface="Lato"/>
              <a:cs typeface="Lato"/>
              <a:sym typeface="Lato"/>
            </a:endParaRPr>
          </a:p>
          <a:p>
            <a:pPr indent="0" lvl="0" marL="457200" rtl="0" algn="l">
              <a:spcBef>
                <a:spcPts val="0"/>
              </a:spcBef>
              <a:spcAft>
                <a:spcPts val="0"/>
              </a:spcAft>
              <a:buNone/>
            </a:pPr>
            <a:r>
              <a:rPr lang="en-US" sz="2100">
                <a:solidFill>
                  <a:schemeClr val="dk1"/>
                </a:solidFill>
                <a:latin typeface="Lato"/>
                <a:ea typeface="Lato"/>
                <a:cs typeface="Lato"/>
                <a:sym typeface="Lato"/>
              </a:rPr>
              <a:t>A user can add a list of users to a subscription, even after the subscription is activated. Now there is some validation needs to checked, like if there is enough vacancies for the number of users in the list   </a:t>
            </a:r>
            <a:endParaRPr sz="2100">
              <a:solidFill>
                <a:schemeClr val="dk1"/>
              </a:solidFill>
              <a:latin typeface="Lato"/>
              <a:ea typeface="Lato"/>
              <a:cs typeface="Lato"/>
              <a:sym typeface="Lato"/>
            </a:endParaRPr>
          </a:p>
        </p:txBody>
      </p:sp>
      <p:pic>
        <p:nvPicPr>
          <p:cNvPr id="443" name="Google Shape;443;p46"/>
          <p:cNvPicPr preferRelativeResize="0"/>
          <p:nvPr/>
        </p:nvPicPr>
        <p:blipFill>
          <a:blip r:embed="rId3">
            <a:alphaModFix/>
          </a:blip>
          <a:stretch>
            <a:fillRect/>
          </a:stretch>
        </p:blipFill>
        <p:spPr>
          <a:xfrm>
            <a:off x="940777" y="2670390"/>
            <a:ext cx="11098825" cy="259213"/>
          </a:xfrm>
          <a:prstGeom prst="rect">
            <a:avLst/>
          </a:prstGeom>
          <a:noFill/>
          <a:ln>
            <a:noFill/>
          </a:ln>
        </p:spPr>
      </p:pic>
      <p:pic>
        <p:nvPicPr>
          <p:cNvPr id="444" name="Google Shape;444;p46"/>
          <p:cNvPicPr preferRelativeResize="0"/>
          <p:nvPr/>
        </p:nvPicPr>
        <p:blipFill rotWithShape="1">
          <a:blip r:embed="rId4">
            <a:alphaModFix/>
          </a:blip>
          <a:srcRect b="0" l="-5110" r="5110" t="0"/>
          <a:stretch/>
        </p:blipFill>
        <p:spPr>
          <a:xfrm>
            <a:off x="5883488" y="3057713"/>
            <a:ext cx="6105525" cy="2819400"/>
          </a:xfrm>
          <a:prstGeom prst="rect">
            <a:avLst/>
          </a:prstGeom>
          <a:noFill/>
          <a:ln>
            <a:noFill/>
          </a:ln>
        </p:spPr>
      </p:pic>
      <p:pic>
        <p:nvPicPr>
          <p:cNvPr id="445" name="Google Shape;445;p46"/>
          <p:cNvPicPr preferRelativeResize="0"/>
          <p:nvPr/>
        </p:nvPicPr>
        <p:blipFill>
          <a:blip r:embed="rId5">
            <a:alphaModFix/>
          </a:blip>
          <a:stretch>
            <a:fillRect/>
          </a:stretch>
        </p:blipFill>
        <p:spPr>
          <a:xfrm>
            <a:off x="6382947" y="5763925"/>
            <a:ext cx="2963643" cy="477000"/>
          </a:xfrm>
          <a:prstGeom prst="rect">
            <a:avLst/>
          </a:prstGeom>
          <a:noFill/>
          <a:ln>
            <a:noFill/>
          </a:ln>
        </p:spPr>
      </p:pic>
      <p:sp>
        <p:nvSpPr>
          <p:cNvPr id="446" name="Google Shape;446;p46"/>
          <p:cNvSpPr txBox="1"/>
          <p:nvPr/>
        </p:nvSpPr>
        <p:spPr>
          <a:xfrm>
            <a:off x="8432950" y="6157625"/>
            <a:ext cx="1993500" cy="2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Lato"/>
                <a:ea typeface="Lato"/>
                <a:cs typeface="Lato"/>
                <a:sym typeface="Lato"/>
              </a:rPr>
              <a:t>fig: postman response </a:t>
            </a:r>
            <a:endParaRPr>
              <a:solidFill>
                <a:schemeClr val="dk1"/>
              </a:solidFill>
              <a:latin typeface="Lato"/>
              <a:ea typeface="Lato"/>
              <a:cs typeface="Lato"/>
              <a:sym typeface="Lato"/>
            </a:endParaRPr>
          </a:p>
        </p:txBody>
      </p:sp>
      <p:sp>
        <p:nvSpPr>
          <p:cNvPr id="447" name="Google Shape;447;p46"/>
          <p:cNvSpPr txBox="1"/>
          <p:nvPr/>
        </p:nvSpPr>
        <p:spPr>
          <a:xfrm>
            <a:off x="986825" y="3057725"/>
            <a:ext cx="45555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Lato"/>
              <a:buChar char="❏"/>
            </a:pPr>
            <a:r>
              <a:rPr b="1" lang="en-US" sz="2100">
                <a:solidFill>
                  <a:schemeClr val="accent2"/>
                </a:solidFill>
                <a:latin typeface="Lato"/>
                <a:ea typeface="Lato"/>
                <a:cs typeface="Lato"/>
                <a:sym typeface="Lato"/>
              </a:rPr>
              <a:t>“</a:t>
            </a:r>
            <a:r>
              <a:rPr b="1" lang="en-US" sz="2100">
                <a:solidFill>
                  <a:schemeClr val="accent2"/>
                </a:solidFill>
                <a:latin typeface="Lato"/>
                <a:ea typeface="Lato"/>
                <a:cs typeface="Lato"/>
                <a:sym typeface="Lato"/>
              </a:rPr>
              <a:t>POST”</a:t>
            </a:r>
            <a:r>
              <a:rPr lang="en-US" sz="2100">
                <a:solidFill>
                  <a:schemeClr val="accent2"/>
                </a:solidFill>
                <a:latin typeface="Lato"/>
                <a:ea typeface="Lato"/>
                <a:cs typeface="Lato"/>
                <a:sym typeface="Lato"/>
              </a:rPr>
              <a:t> </a:t>
            </a:r>
            <a:r>
              <a:rPr b="1" lang="en-US" sz="2100">
                <a:solidFill>
                  <a:schemeClr val="dk1"/>
                </a:solidFill>
                <a:latin typeface="Lato"/>
                <a:ea typeface="Lato"/>
                <a:cs typeface="Lato"/>
                <a:sym typeface="Lato"/>
              </a:rPr>
              <a:t>add/remove list of users in a subscription </a:t>
            </a:r>
            <a:endParaRPr b="1" sz="21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02. Project Contributions</a:t>
            </a:r>
            <a:endParaRPr b="1">
              <a:solidFill>
                <a:srgbClr val="0080C9"/>
              </a:solidFill>
            </a:endParaRPr>
          </a:p>
        </p:txBody>
      </p:sp>
      <p:sp>
        <p:nvSpPr>
          <p:cNvPr id="454" name="Google Shape;454;p47"/>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455" name="Google Shape;455;p47"/>
          <p:cNvSpPr txBox="1"/>
          <p:nvPr/>
        </p:nvSpPr>
        <p:spPr>
          <a:xfrm>
            <a:off x="838200" y="2022575"/>
            <a:ext cx="4015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My Contributions: </a:t>
            </a:r>
            <a:endParaRPr b="1" sz="1900"/>
          </a:p>
        </p:txBody>
      </p:sp>
      <p:sp>
        <p:nvSpPr>
          <p:cNvPr id="456" name="Google Shape;456;p47"/>
          <p:cNvSpPr txBox="1"/>
          <p:nvPr/>
        </p:nvSpPr>
        <p:spPr>
          <a:xfrm>
            <a:off x="991258" y="3057063"/>
            <a:ext cx="52380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Lato"/>
              <a:buChar char="❏"/>
            </a:pPr>
            <a:r>
              <a:rPr b="1" lang="en-US" sz="2100">
                <a:solidFill>
                  <a:srgbClr val="0080C9"/>
                </a:solidFill>
                <a:latin typeface="Lato"/>
                <a:ea typeface="Lato"/>
                <a:cs typeface="Lato"/>
                <a:sym typeface="Lato"/>
              </a:rPr>
              <a:t>“PUT”</a:t>
            </a:r>
            <a:r>
              <a:rPr b="1" lang="en-US" sz="2100">
                <a:solidFill>
                  <a:schemeClr val="dk1"/>
                </a:solidFill>
                <a:latin typeface="Lato"/>
                <a:ea typeface="Lato"/>
                <a:cs typeface="Lato"/>
                <a:sym typeface="Lato"/>
              </a:rPr>
              <a:t> update_user_info</a:t>
            </a:r>
            <a:endParaRPr sz="2100">
              <a:solidFill>
                <a:schemeClr val="dk1"/>
              </a:solidFill>
              <a:latin typeface="Lato"/>
              <a:ea typeface="Lato"/>
              <a:cs typeface="Lato"/>
              <a:sym typeface="Lato"/>
            </a:endParaRPr>
          </a:p>
          <a:p>
            <a:pPr indent="0" lvl="0" marL="0" rtl="0" algn="l">
              <a:spcBef>
                <a:spcPts val="0"/>
              </a:spcBef>
              <a:spcAft>
                <a:spcPts val="0"/>
              </a:spcAft>
              <a:buNone/>
            </a:pPr>
            <a:r>
              <a:rPr lang="en-US" sz="2100">
                <a:solidFill>
                  <a:schemeClr val="dk1"/>
                </a:solidFill>
                <a:latin typeface="Lato"/>
                <a:ea typeface="Lato"/>
                <a:cs typeface="Lato"/>
                <a:sym typeface="Lato"/>
              </a:rPr>
              <a:t>	</a:t>
            </a:r>
            <a:endParaRPr sz="2100">
              <a:solidFill>
                <a:schemeClr val="dk1"/>
              </a:solidFill>
              <a:latin typeface="Lato"/>
              <a:ea typeface="Lato"/>
              <a:cs typeface="Lato"/>
              <a:sym typeface="Lato"/>
            </a:endParaRPr>
          </a:p>
        </p:txBody>
      </p:sp>
      <p:pic>
        <p:nvPicPr>
          <p:cNvPr id="457" name="Google Shape;457;p47"/>
          <p:cNvPicPr preferRelativeResize="0"/>
          <p:nvPr/>
        </p:nvPicPr>
        <p:blipFill>
          <a:blip r:embed="rId3">
            <a:alphaModFix/>
          </a:blip>
          <a:stretch>
            <a:fillRect/>
          </a:stretch>
        </p:blipFill>
        <p:spPr>
          <a:xfrm>
            <a:off x="942222" y="2671536"/>
            <a:ext cx="11097380" cy="274863"/>
          </a:xfrm>
          <a:prstGeom prst="rect">
            <a:avLst/>
          </a:prstGeom>
          <a:noFill/>
          <a:ln>
            <a:noFill/>
          </a:ln>
        </p:spPr>
      </p:pic>
      <p:sp>
        <p:nvSpPr>
          <p:cNvPr id="458" name="Google Shape;458;p47"/>
          <p:cNvSpPr txBox="1"/>
          <p:nvPr/>
        </p:nvSpPr>
        <p:spPr>
          <a:xfrm>
            <a:off x="1247400" y="3527901"/>
            <a:ext cx="45990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Lato"/>
                <a:ea typeface="Lato"/>
                <a:cs typeface="Lato"/>
                <a:sym typeface="Lato"/>
              </a:rPr>
              <a:t>Requirements: </a:t>
            </a:r>
            <a:endParaRPr b="1" sz="2100">
              <a:solidFill>
                <a:schemeClr val="dk1"/>
              </a:solidFill>
              <a:latin typeface="Lato"/>
              <a:ea typeface="Lato"/>
              <a:cs typeface="Lato"/>
              <a:sym typeface="Lato"/>
            </a:endParaRPr>
          </a:p>
          <a:p>
            <a:pPr indent="0" lvl="0" marL="0" rtl="0" algn="l">
              <a:spcBef>
                <a:spcPts val="0"/>
              </a:spcBef>
              <a:spcAft>
                <a:spcPts val="0"/>
              </a:spcAft>
              <a:buNone/>
            </a:pPr>
            <a:r>
              <a:rPr lang="en-US" sz="2100">
                <a:solidFill>
                  <a:schemeClr val="dk1"/>
                </a:solidFill>
                <a:latin typeface="Lato"/>
                <a:ea typeface="Lato"/>
                <a:cs typeface="Lato"/>
                <a:sym typeface="Lato"/>
              </a:rPr>
              <a:t>logged in user can update user information when but she needs to authenticate with her password again if she wants to modify her user information </a:t>
            </a:r>
            <a:endParaRPr sz="2100">
              <a:solidFill>
                <a:schemeClr val="dk1"/>
              </a:solidFill>
              <a:latin typeface="Lato"/>
              <a:ea typeface="Lato"/>
              <a:cs typeface="Lato"/>
              <a:sym typeface="Lato"/>
            </a:endParaRPr>
          </a:p>
          <a:p>
            <a:pPr indent="0" lvl="0" marL="0" rtl="0" algn="l">
              <a:spcBef>
                <a:spcPts val="0"/>
              </a:spcBef>
              <a:spcAft>
                <a:spcPts val="0"/>
              </a:spcAft>
              <a:buNone/>
            </a:pPr>
            <a:r>
              <a:t/>
            </a:r>
            <a:endParaRPr sz="2100">
              <a:solidFill>
                <a:schemeClr val="dk1"/>
              </a:solidFill>
              <a:latin typeface="Lato"/>
              <a:ea typeface="Lato"/>
              <a:cs typeface="Lato"/>
              <a:sym typeface="Lato"/>
            </a:endParaRPr>
          </a:p>
        </p:txBody>
      </p:sp>
      <p:pic>
        <p:nvPicPr>
          <p:cNvPr id="459" name="Google Shape;459;p47"/>
          <p:cNvPicPr preferRelativeResize="0"/>
          <p:nvPr/>
        </p:nvPicPr>
        <p:blipFill>
          <a:blip r:embed="rId4">
            <a:alphaModFix/>
          </a:blip>
          <a:stretch>
            <a:fillRect/>
          </a:stretch>
        </p:blipFill>
        <p:spPr>
          <a:xfrm>
            <a:off x="7373674" y="3325525"/>
            <a:ext cx="3707150" cy="2852175"/>
          </a:xfrm>
          <a:prstGeom prst="rect">
            <a:avLst/>
          </a:prstGeom>
          <a:noFill/>
          <a:ln>
            <a:noFill/>
          </a:ln>
        </p:spPr>
      </p:pic>
      <p:sp>
        <p:nvSpPr>
          <p:cNvPr id="460" name="Google Shape;460;p47"/>
          <p:cNvSpPr txBox="1"/>
          <p:nvPr/>
        </p:nvSpPr>
        <p:spPr>
          <a:xfrm>
            <a:off x="1247400" y="5669800"/>
            <a:ext cx="10379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Lato"/>
                <a:ea typeface="Lato"/>
                <a:cs typeface="Lato"/>
                <a:sym typeface="Lato"/>
              </a:rPr>
              <a:t>Learning/Challenges</a:t>
            </a:r>
            <a:r>
              <a:rPr b="1" lang="en-US" sz="1800">
                <a:solidFill>
                  <a:schemeClr val="dk1"/>
                </a:solidFill>
                <a:latin typeface="Lato"/>
                <a:ea typeface="Lato"/>
                <a:cs typeface="Lato"/>
                <a:sym typeface="Lato"/>
              </a:rPr>
              <a:t>:</a:t>
            </a:r>
            <a:r>
              <a:rPr lang="en-US" sz="1800">
                <a:solidFill>
                  <a:schemeClr val="dk1"/>
                </a:solidFill>
                <a:latin typeface="Lato"/>
                <a:ea typeface="Lato"/>
                <a:cs typeface="Lato"/>
                <a:sym typeface="Lato"/>
              </a:rPr>
              <a:t> </a:t>
            </a:r>
            <a:r>
              <a:rPr b="1" lang="en-US" sz="1800">
                <a:solidFill>
                  <a:schemeClr val="dk1"/>
                </a:solidFill>
                <a:latin typeface="Lato"/>
                <a:ea typeface="Lato"/>
                <a:cs typeface="Lato"/>
                <a:sym typeface="Lato"/>
              </a:rPr>
              <a:t>PasswordEncoder</a:t>
            </a:r>
            <a:r>
              <a:rPr lang="en-US" sz="1800">
                <a:solidFill>
                  <a:schemeClr val="dk1"/>
                </a:solidFill>
                <a:latin typeface="Lato"/>
                <a:ea typeface="Lato"/>
                <a:cs typeface="Lato"/>
                <a:sym typeface="Lato"/>
              </a:rPr>
              <a:t>, </a:t>
            </a:r>
            <a:r>
              <a:rPr b="1" lang="en-US" sz="1800">
                <a:solidFill>
                  <a:schemeClr val="dk1"/>
                </a:solidFill>
                <a:latin typeface="Lato"/>
                <a:ea typeface="Lato"/>
                <a:cs typeface="Lato"/>
                <a:sym typeface="Lato"/>
              </a:rPr>
              <a:t>BCryptPasswordEncoder </a:t>
            </a:r>
            <a:r>
              <a:rPr lang="en-US" sz="1800">
                <a:solidFill>
                  <a:schemeClr val="dk1"/>
                </a:solidFill>
                <a:latin typeface="Lato"/>
                <a:ea typeface="Lato"/>
                <a:cs typeface="Lato"/>
                <a:sym typeface="Lato"/>
              </a:rPr>
              <a:t>class and encode(), check() for checking password encrypted values. </a:t>
            </a:r>
            <a:endParaRPr sz="18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02. Project Contributions</a:t>
            </a:r>
            <a:endParaRPr b="1">
              <a:solidFill>
                <a:srgbClr val="0080C9"/>
              </a:solidFill>
            </a:endParaRPr>
          </a:p>
        </p:txBody>
      </p:sp>
      <p:sp>
        <p:nvSpPr>
          <p:cNvPr id="467" name="Google Shape;467;p48"/>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468" name="Google Shape;468;p48"/>
          <p:cNvSpPr txBox="1"/>
          <p:nvPr/>
        </p:nvSpPr>
        <p:spPr>
          <a:xfrm>
            <a:off x="838200" y="1589564"/>
            <a:ext cx="6289200" cy="1154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Lato"/>
              <a:buChar char="❏"/>
            </a:pPr>
            <a:r>
              <a:rPr b="1" lang="en-US" sz="2100">
                <a:solidFill>
                  <a:schemeClr val="accent6"/>
                </a:solidFill>
                <a:latin typeface="Lato"/>
                <a:ea typeface="Lato"/>
                <a:cs typeface="Lato"/>
                <a:sym typeface="Lato"/>
              </a:rPr>
              <a:t>“GET”</a:t>
            </a:r>
            <a:r>
              <a:rPr lang="en-US" sz="2100">
                <a:solidFill>
                  <a:schemeClr val="accent6"/>
                </a:solidFill>
                <a:latin typeface="Lato"/>
                <a:ea typeface="Lato"/>
                <a:cs typeface="Lato"/>
                <a:sym typeface="Lato"/>
              </a:rPr>
              <a:t> </a:t>
            </a:r>
            <a:r>
              <a:rPr lang="en-US" sz="2100">
                <a:solidFill>
                  <a:schemeClr val="dk1"/>
                </a:solidFill>
                <a:latin typeface="Lato"/>
                <a:ea typeface="Lato"/>
                <a:cs typeface="Lato"/>
                <a:sym typeface="Lato"/>
              </a:rPr>
              <a:t>syncing_plan_price (added feature):</a:t>
            </a:r>
            <a:endParaRPr sz="2100">
              <a:solidFill>
                <a:schemeClr val="dk1"/>
              </a:solidFill>
              <a:latin typeface="Lato"/>
              <a:ea typeface="Lato"/>
              <a:cs typeface="Lato"/>
              <a:sym typeface="Lato"/>
            </a:endParaRPr>
          </a:p>
          <a:p>
            <a:pPr indent="0" lvl="0" marL="457200" rtl="0" algn="l">
              <a:spcBef>
                <a:spcPts val="0"/>
              </a:spcBef>
              <a:spcAft>
                <a:spcPts val="0"/>
              </a:spcAft>
              <a:buNone/>
            </a:pPr>
            <a:r>
              <a:t/>
            </a:r>
            <a:endParaRPr sz="2100">
              <a:solidFill>
                <a:schemeClr val="dk1"/>
              </a:solidFill>
              <a:latin typeface="Lato"/>
              <a:ea typeface="Lato"/>
              <a:cs typeface="Lato"/>
              <a:sym typeface="Lato"/>
            </a:endParaRPr>
          </a:p>
          <a:p>
            <a:pPr indent="0" lvl="0" marL="457200" rtl="0" algn="l">
              <a:spcBef>
                <a:spcPts val="0"/>
              </a:spcBef>
              <a:spcAft>
                <a:spcPts val="0"/>
              </a:spcAft>
              <a:buNone/>
            </a:pPr>
            <a:r>
              <a:t/>
            </a:r>
            <a:endParaRPr sz="2100">
              <a:solidFill>
                <a:schemeClr val="dk1"/>
              </a:solidFill>
              <a:latin typeface="Lato"/>
              <a:ea typeface="Lato"/>
              <a:cs typeface="Lato"/>
              <a:sym typeface="Lato"/>
            </a:endParaRPr>
          </a:p>
        </p:txBody>
      </p:sp>
      <p:pic>
        <p:nvPicPr>
          <p:cNvPr id="469" name="Google Shape;469;p48"/>
          <p:cNvPicPr preferRelativeResize="0"/>
          <p:nvPr/>
        </p:nvPicPr>
        <p:blipFill>
          <a:blip r:embed="rId3">
            <a:alphaModFix/>
          </a:blip>
          <a:stretch>
            <a:fillRect/>
          </a:stretch>
        </p:blipFill>
        <p:spPr>
          <a:xfrm>
            <a:off x="7127400" y="2429813"/>
            <a:ext cx="4759801" cy="2144526"/>
          </a:xfrm>
          <a:prstGeom prst="rect">
            <a:avLst/>
          </a:prstGeom>
          <a:noFill/>
          <a:ln>
            <a:noFill/>
          </a:ln>
        </p:spPr>
      </p:pic>
      <p:sp>
        <p:nvSpPr>
          <p:cNvPr id="470" name="Google Shape;470;p48"/>
          <p:cNvSpPr txBox="1"/>
          <p:nvPr/>
        </p:nvSpPr>
        <p:spPr>
          <a:xfrm>
            <a:off x="771775" y="5653075"/>
            <a:ext cx="10739700" cy="507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2100">
                <a:solidFill>
                  <a:schemeClr val="dk1"/>
                </a:solidFill>
                <a:latin typeface="Lato"/>
                <a:ea typeface="Lato"/>
                <a:cs typeface="Lato"/>
                <a:sym typeface="Lato"/>
              </a:rPr>
              <a:t>Learning/Challenges: </a:t>
            </a:r>
            <a:r>
              <a:rPr lang="en-US" sz="1800">
                <a:solidFill>
                  <a:schemeClr val="dk1"/>
                </a:solidFill>
                <a:latin typeface="Lato"/>
                <a:ea typeface="Lato"/>
                <a:cs typeface="Lato"/>
                <a:sym typeface="Lato"/>
              </a:rPr>
              <a:t> </a:t>
            </a:r>
            <a:r>
              <a:rPr b="1" lang="en-US" sz="1800">
                <a:solidFill>
                  <a:schemeClr val="dk1"/>
                </a:solidFill>
                <a:latin typeface="Lato"/>
                <a:ea typeface="Lato"/>
                <a:cs typeface="Lato"/>
                <a:sym typeface="Lato"/>
              </a:rPr>
              <a:t>RestTemplate </a:t>
            </a:r>
            <a:r>
              <a:rPr lang="en-US" sz="1800">
                <a:solidFill>
                  <a:schemeClr val="dk1"/>
                </a:solidFill>
                <a:latin typeface="Lato"/>
                <a:ea typeface="Lato"/>
                <a:cs typeface="Lato"/>
                <a:sym typeface="Lato"/>
              </a:rPr>
              <a:t>class, </a:t>
            </a:r>
            <a:r>
              <a:rPr b="1" lang="en-US" sz="1800">
                <a:solidFill>
                  <a:schemeClr val="dk1"/>
                </a:solidFill>
                <a:latin typeface="Lato"/>
                <a:ea typeface="Lato"/>
                <a:cs typeface="Lato"/>
                <a:sym typeface="Lato"/>
              </a:rPr>
              <a:t>exchange()</a:t>
            </a:r>
            <a:r>
              <a:rPr lang="en-US" sz="1800">
                <a:solidFill>
                  <a:schemeClr val="dk1"/>
                </a:solidFill>
                <a:latin typeface="Lato"/>
                <a:ea typeface="Lato"/>
                <a:cs typeface="Lato"/>
                <a:sym typeface="Lato"/>
              </a:rPr>
              <a:t>, </a:t>
            </a:r>
            <a:r>
              <a:rPr b="1" lang="en-US" sz="1800">
                <a:solidFill>
                  <a:schemeClr val="dk1"/>
                </a:solidFill>
                <a:latin typeface="Lato"/>
                <a:ea typeface="Lato"/>
                <a:cs typeface="Lato"/>
                <a:sym typeface="Lato"/>
              </a:rPr>
              <a:t>object mapping</a:t>
            </a:r>
            <a:r>
              <a:rPr lang="en-US" sz="1800">
                <a:solidFill>
                  <a:schemeClr val="dk1"/>
                </a:solidFill>
                <a:latin typeface="Lato"/>
                <a:ea typeface="Lato"/>
                <a:cs typeface="Lato"/>
                <a:sym typeface="Lato"/>
              </a:rPr>
              <a:t> for json object.</a:t>
            </a:r>
            <a:endParaRPr sz="1800">
              <a:solidFill>
                <a:schemeClr val="dk1"/>
              </a:solidFill>
              <a:latin typeface="Lato"/>
              <a:ea typeface="Lato"/>
              <a:cs typeface="Lato"/>
              <a:sym typeface="Lato"/>
            </a:endParaRPr>
          </a:p>
        </p:txBody>
      </p:sp>
      <p:sp>
        <p:nvSpPr>
          <p:cNvPr id="471" name="Google Shape;471;p48"/>
          <p:cNvSpPr txBox="1"/>
          <p:nvPr/>
        </p:nvSpPr>
        <p:spPr>
          <a:xfrm>
            <a:off x="771763" y="2429800"/>
            <a:ext cx="6459300" cy="3093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2100">
                <a:solidFill>
                  <a:schemeClr val="dk1"/>
                </a:solidFill>
                <a:latin typeface="Lato"/>
                <a:ea typeface="Lato"/>
                <a:cs typeface="Lato"/>
                <a:sym typeface="Lato"/>
              </a:rPr>
              <a:t>Requirements: </a:t>
            </a:r>
            <a:endParaRPr b="1" sz="2100">
              <a:solidFill>
                <a:schemeClr val="dk1"/>
              </a:solidFill>
              <a:latin typeface="Lato"/>
              <a:ea typeface="Lato"/>
              <a:cs typeface="Lato"/>
              <a:sym typeface="Lato"/>
            </a:endParaRPr>
          </a:p>
          <a:p>
            <a:pPr indent="0" lvl="0" marL="457200" rtl="0" algn="l">
              <a:spcBef>
                <a:spcPts val="0"/>
              </a:spcBef>
              <a:spcAft>
                <a:spcPts val="0"/>
              </a:spcAft>
              <a:buNone/>
            </a:pPr>
            <a:r>
              <a:rPr lang="en-US" sz="2100">
                <a:solidFill>
                  <a:schemeClr val="dk1"/>
                </a:solidFill>
                <a:latin typeface="Lato"/>
                <a:ea typeface="Lato"/>
                <a:cs typeface="Lato"/>
                <a:sym typeface="Lato"/>
              </a:rPr>
              <a:t>Initially syncing_plan api which sync list of plan ids  from </a:t>
            </a:r>
            <a:r>
              <a:rPr b="1" lang="en-US" sz="2100">
                <a:solidFill>
                  <a:schemeClr val="dk1"/>
                </a:solidFill>
                <a:latin typeface="Lato"/>
                <a:ea typeface="Lato"/>
                <a:cs typeface="Lato"/>
                <a:sym typeface="Lato"/>
              </a:rPr>
              <a:t>stax database</a:t>
            </a:r>
            <a:r>
              <a:rPr lang="en-US" sz="2100">
                <a:solidFill>
                  <a:schemeClr val="dk1"/>
                </a:solidFill>
                <a:latin typeface="Lato"/>
                <a:ea typeface="Lato"/>
                <a:cs typeface="Lato"/>
                <a:sym typeface="Lato"/>
              </a:rPr>
              <a:t> but this api needs improvement for adding </a:t>
            </a:r>
            <a:r>
              <a:rPr b="1" lang="en-US" sz="2100">
                <a:solidFill>
                  <a:schemeClr val="dk1"/>
                </a:solidFill>
                <a:latin typeface="Lato"/>
                <a:ea typeface="Lato"/>
                <a:cs typeface="Lato"/>
                <a:sym typeface="Lato"/>
              </a:rPr>
              <a:t>plan details</a:t>
            </a:r>
            <a:r>
              <a:rPr lang="en-US" sz="2100">
                <a:solidFill>
                  <a:schemeClr val="dk1"/>
                </a:solidFill>
                <a:latin typeface="Lato"/>
                <a:ea typeface="Lato"/>
                <a:cs typeface="Lato"/>
                <a:sym typeface="Lato"/>
              </a:rPr>
              <a:t> for each plan from the list (stax_plan_id list), I need to make  a call to </a:t>
            </a:r>
            <a:r>
              <a:rPr b="1" lang="en-US" sz="2100">
                <a:solidFill>
                  <a:schemeClr val="dk1"/>
                </a:solidFill>
                <a:latin typeface="Lato"/>
                <a:ea typeface="Lato"/>
                <a:cs typeface="Lato"/>
                <a:sym typeface="Lato"/>
              </a:rPr>
              <a:t>stax_get_ plan_details</a:t>
            </a:r>
            <a:r>
              <a:rPr lang="en-US" sz="2100">
                <a:solidFill>
                  <a:schemeClr val="dk1"/>
                </a:solidFill>
                <a:latin typeface="Lato"/>
                <a:ea typeface="Lato"/>
                <a:cs typeface="Lato"/>
                <a:sym typeface="Lato"/>
              </a:rPr>
              <a:t> api, so that plan price could be updated. Also I have to </a:t>
            </a:r>
            <a:r>
              <a:rPr b="1" lang="en-US" sz="2100">
                <a:solidFill>
                  <a:schemeClr val="dk1"/>
                </a:solidFill>
                <a:latin typeface="Lato"/>
                <a:ea typeface="Lato"/>
                <a:cs typeface="Lato"/>
                <a:sym typeface="Lato"/>
              </a:rPr>
              <a:t>inactive</a:t>
            </a:r>
            <a:r>
              <a:rPr lang="en-US" sz="2100">
                <a:solidFill>
                  <a:schemeClr val="dk1"/>
                </a:solidFill>
                <a:latin typeface="Lato"/>
                <a:ea typeface="Lato"/>
                <a:cs typeface="Lato"/>
                <a:sym typeface="Lato"/>
              </a:rPr>
              <a:t> the plans which are no longer available in the stax database, or set to inactive</a:t>
            </a:r>
            <a:endParaRPr sz="21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02. </a:t>
            </a:r>
            <a:r>
              <a:rPr b="1" lang="en-US">
                <a:solidFill>
                  <a:srgbClr val="0080C9"/>
                </a:solidFill>
              </a:rPr>
              <a:t>Project Contributions</a:t>
            </a:r>
            <a:endParaRPr b="1">
              <a:solidFill>
                <a:srgbClr val="0080C9"/>
              </a:solidFill>
            </a:endParaRPr>
          </a:p>
        </p:txBody>
      </p:sp>
      <p:sp>
        <p:nvSpPr>
          <p:cNvPr id="478" name="Google Shape;478;p49"/>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479" name="Google Shape;479;p49"/>
          <p:cNvSpPr txBox="1"/>
          <p:nvPr/>
        </p:nvSpPr>
        <p:spPr>
          <a:xfrm>
            <a:off x="838200" y="2022575"/>
            <a:ext cx="4015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My Contributions: </a:t>
            </a:r>
            <a:endParaRPr b="1" sz="1900"/>
          </a:p>
        </p:txBody>
      </p:sp>
      <p:sp>
        <p:nvSpPr>
          <p:cNvPr id="480" name="Google Shape;480;p49"/>
          <p:cNvSpPr txBox="1"/>
          <p:nvPr/>
        </p:nvSpPr>
        <p:spPr>
          <a:xfrm>
            <a:off x="838200" y="3055950"/>
            <a:ext cx="10515600" cy="1154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To properly keep track the chain of execution, I was assigned to logging important functions at the </a:t>
            </a:r>
            <a:r>
              <a:rPr lang="en-US" sz="2100">
                <a:solidFill>
                  <a:schemeClr val="dk1"/>
                </a:solidFill>
                <a:latin typeface="Lato"/>
                <a:ea typeface="Lato"/>
                <a:cs typeface="Lato"/>
                <a:sym typeface="Lato"/>
              </a:rPr>
              <a:t>beginning</a:t>
            </a:r>
            <a:r>
              <a:rPr lang="en-US" sz="2100">
                <a:solidFill>
                  <a:schemeClr val="dk1"/>
                </a:solidFill>
                <a:latin typeface="Lato"/>
                <a:ea typeface="Lato"/>
                <a:cs typeface="Lato"/>
                <a:sym typeface="Lato"/>
              </a:rPr>
              <a:t> of its execution using </a:t>
            </a:r>
            <a:r>
              <a:rPr b="1" lang="en-US" sz="2100">
                <a:solidFill>
                  <a:schemeClr val="dk1"/>
                </a:solidFill>
                <a:latin typeface="Lato"/>
                <a:ea typeface="Lato"/>
                <a:cs typeface="Lato"/>
                <a:sym typeface="Lato"/>
              </a:rPr>
              <a:t>LoggerFactory.getLogger(this.getClass()).info()</a:t>
            </a:r>
            <a:endParaRPr b="1" sz="2100">
              <a:solidFill>
                <a:schemeClr val="dk1"/>
              </a:solidFill>
              <a:latin typeface="Lato"/>
              <a:ea typeface="Lato"/>
              <a:cs typeface="Lato"/>
              <a:sym typeface="Lato"/>
            </a:endParaRPr>
          </a:p>
        </p:txBody>
      </p:sp>
      <p:sp>
        <p:nvSpPr>
          <p:cNvPr id="481" name="Google Shape;481;p49"/>
          <p:cNvSpPr txBox="1"/>
          <p:nvPr/>
        </p:nvSpPr>
        <p:spPr>
          <a:xfrm>
            <a:off x="838200" y="2594786"/>
            <a:ext cx="8543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Lato"/>
                <a:ea typeface="Lato"/>
                <a:cs typeface="Lato"/>
                <a:sym typeface="Lato"/>
              </a:rPr>
              <a:t>Adding Logs to the subscription-service project </a:t>
            </a:r>
            <a:endParaRPr b="1" sz="2100">
              <a:solidFill>
                <a:schemeClr val="dk1"/>
              </a:solidFill>
              <a:latin typeface="Lato"/>
              <a:ea typeface="Lato"/>
              <a:cs typeface="Lato"/>
              <a:sym typeface="Lato"/>
            </a:endParaRPr>
          </a:p>
        </p:txBody>
      </p:sp>
      <p:sp>
        <p:nvSpPr>
          <p:cNvPr id="482" name="Google Shape;482;p49"/>
          <p:cNvSpPr txBox="1"/>
          <p:nvPr/>
        </p:nvSpPr>
        <p:spPr>
          <a:xfrm>
            <a:off x="838200" y="4356725"/>
            <a:ext cx="111135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Lato"/>
                <a:ea typeface="Lato"/>
                <a:cs typeface="Lato"/>
                <a:sym typeface="Lato"/>
              </a:rPr>
              <a:t>R&amp;D works: </a:t>
            </a:r>
            <a:endParaRPr b="1"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Finding out the workflow to activate stax subscription</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Adding Payment credit cards for the customers and successfully make payments </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Generating stax invoice </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FInd the workflow of adding tax to the customer bill </a:t>
            </a:r>
            <a:endParaRPr sz="21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02. Project Contributions</a:t>
            </a:r>
            <a:endParaRPr b="1">
              <a:solidFill>
                <a:srgbClr val="0080C9"/>
              </a:solidFill>
            </a:endParaRPr>
          </a:p>
        </p:txBody>
      </p:sp>
      <p:sp>
        <p:nvSpPr>
          <p:cNvPr id="489" name="Google Shape;489;p50"/>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490" name="Google Shape;490;p50"/>
          <p:cNvSpPr txBox="1"/>
          <p:nvPr/>
        </p:nvSpPr>
        <p:spPr>
          <a:xfrm>
            <a:off x="838200" y="2022575"/>
            <a:ext cx="55689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My Contributions to other projects : </a:t>
            </a:r>
            <a:endParaRPr b="1" sz="1900"/>
          </a:p>
        </p:txBody>
      </p:sp>
      <p:sp>
        <p:nvSpPr>
          <p:cNvPr id="491" name="Google Shape;491;p50"/>
          <p:cNvSpPr txBox="1"/>
          <p:nvPr/>
        </p:nvSpPr>
        <p:spPr>
          <a:xfrm>
            <a:off x="838200" y="2501120"/>
            <a:ext cx="10515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Lato"/>
                <a:ea typeface="Lato"/>
                <a:cs typeface="Lato"/>
                <a:sym typeface="Lato"/>
              </a:rPr>
              <a:t>Testing on HRMS project:</a:t>
            </a:r>
            <a:endParaRPr sz="2100">
              <a:solidFill>
                <a:schemeClr val="dk1"/>
              </a:solidFill>
              <a:latin typeface="Lato"/>
              <a:ea typeface="Lato"/>
              <a:cs typeface="Lato"/>
              <a:sym typeface="Lato"/>
            </a:endParaRPr>
          </a:p>
        </p:txBody>
      </p:sp>
      <p:sp>
        <p:nvSpPr>
          <p:cNvPr id="492" name="Google Shape;492;p50"/>
          <p:cNvSpPr txBox="1"/>
          <p:nvPr/>
        </p:nvSpPr>
        <p:spPr>
          <a:xfrm>
            <a:off x="838200" y="2863125"/>
            <a:ext cx="111735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Manually tested on HRMS and pointed out all e</a:t>
            </a:r>
            <a:r>
              <a:rPr lang="en-US" sz="2100">
                <a:solidFill>
                  <a:schemeClr val="dk1"/>
                </a:solidFill>
                <a:latin typeface="Lato"/>
                <a:ea typeface="Lato"/>
                <a:cs typeface="Lato"/>
                <a:sym typeface="Lato"/>
              </a:rPr>
              <a:t>mployee_</a:t>
            </a:r>
            <a:r>
              <a:rPr lang="en-US" sz="2100">
                <a:solidFill>
                  <a:schemeClr val="dk1"/>
                </a:solidFill>
                <a:latin typeface="Lato"/>
                <a:ea typeface="Lato"/>
                <a:cs typeface="Lato"/>
                <a:sym typeface="Lato"/>
              </a:rPr>
              <a:t>id [that have to be replaced with employe_visible_id], some events which led to project freezing and also gave report on how to reproduce </a:t>
            </a:r>
            <a:endParaRPr sz="2100">
              <a:solidFill>
                <a:schemeClr val="dk1"/>
              </a:solidFill>
              <a:latin typeface="Lato"/>
              <a:ea typeface="Lato"/>
              <a:cs typeface="Lato"/>
              <a:sym typeface="Lato"/>
            </a:endParaRPr>
          </a:p>
          <a:p>
            <a:pPr indent="0" lvl="0" marL="0" rtl="0" algn="l">
              <a:spcBef>
                <a:spcPts val="0"/>
              </a:spcBef>
              <a:spcAft>
                <a:spcPts val="0"/>
              </a:spcAft>
              <a:buNone/>
            </a:pPr>
            <a:r>
              <a:t/>
            </a:r>
            <a:endParaRPr b="1" sz="2100">
              <a:solidFill>
                <a:schemeClr val="dk1"/>
              </a:solidFill>
              <a:latin typeface="Lato"/>
              <a:ea typeface="Lato"/>
              <a:cs typeface="Lato"/>
              <a:sym typeface="Lato"/>
            </a:endParaRPr>
          </a:p>
        </p:txBody>
      </p:sp>
      <p:pic>
        <p:nvPicPr>
          <p:cNvPr id="493" name="Google Shape;493;p50"/>
          <p:cNvPicPr preferRelativeResize="0"/>
          <p:nvPr/>
        </p:nvPicPr>
        <p:blipFill>
          <a:blip r:embed="rId3">
            <a:alphaModFix/>
          </a:blip>
          <a:stretch>
            <a:fillRect/>
          </a:stretch>
        </p:blipFill>
        <p:spPr>
          <a:xfrm>
            <a:off x="8956600" y="3930687"/>
            <a:ext cx="2031890" cy="2307076"/>
          </a:xfrm>
          <a:prstGeom prst="rect">
            <a:avLst/>
          </a:prstGeom>
          <a:noFill/>
          <a:ln cap="flat" cmpd="sng" w="9525">
            <a:solidFill>
              <a:schemeClr val="dk2"/>
            </a:solidFill>
            <a:prstDash val="solid"/>
            <a:round/>
            <a:headEnd len="sm" w="sm" type="none"/>
            <a:tailEnd len="sm" w="sm" type="none"/>
          </a:ln>
        </p:spPr>
      </p:pic>
      <p:pic>
        <p:nvPicPr>
          <p:cNvPr id="494" name="Google Shape;494;p50"/>
          <p:cNvPicPr preferRelativeResize="0"/>
          <p:nvPr/>
        </p:nvPicPr>
        <p:blipFill>
          <a:blip r:embed="rId4">
            <a:alphaModFix/>
          </a:blip>
          <a:stretch>
            <a:fillRect/>
          </a:stretch>
        </p:blipFill>
        <p:spPr>
          <a:xfrm>
            <a:off x="6240675" y="3930687"/>
            <a:ext cx="1961204" cy="2307075"/>
          </a:xfrm>
          <a:prstGeom prst="rect">
            <a:avLst/>
          </a:prstGeom>
          <a:noFill/>
          <a:ln cap="flat" cmpd="sng" w="9525">
            <a:solidFill>
              <a:schemeClr val="dk2"/>
            </a:solidFill>
            <a:prstDash val="solid"/>
            <a:round/>
            <a:headEnd len="sm" w="sm" type="none"/>
            <a:tailEnd len="sm" w="sm" type="none"/>
          </a:ln>
        </p:spPr>
      </p:pic>
      <p:pic>
        <p:nvPicPr>
          <p:cNvPr id="495" name="Google Shape;495;p50"/>
          <p:cNvPicPr preferRelativeResize="0"/>
          <p:nvPr/>
        </p:nvPicPr>
        <p:blipFill>
          <a:blip r:embed="rId5">
            <a:alphaModFix/>
          </a:blip>
          <a:stretch>
            <a:fillRect/>
          </a:stretch>
        </p:blipFill>
        <p:spPr>
          <a:xfrm>
            <a:off x="1389425" y="3930687"/>
            <a:ext cx="4466441" cy="2307075"/>
          </a:xfrm>
          <a:prstGeom prst="rect">
            <a:avLst/>
          </a:prstGeom>
          <a:noFill/>
          <a:ln cap="flat" cmpd="sng" w="9525">
            <a:solidFill>
              <a:schemeClr val="dk2"/>
            </a:solidFill>
            <a:prstDash val="solid"/>
            <a:round/>
            <a:headEnd len="sm" w="sm" type="none"/>
            <a:tailEnd len="sm" w="sm" type="none"/>
          </a:ln>
        </p:spPr>
      </p:pic>
      <p:pic>
        <p:nvPicPr>
          <p:cNvPr id="496" name="Google Shape;496;p50"/>
          <p:cNvPicPr preferRelativeResize="0"/>
          <p:nvPr/>
        </p:nvPicPr>
        <p:blipFill rotWithShape="1">
          <a:blip r:embed="rId3">
            <a:alphaModFix/>
          </a:blip>
          <a:srcRect b="91834" l="0" r="0" t="0"/>
          <a:stretch/>
        </p:blipFill>
        <p:spPr>
          <a:xfrm>
            <a:off x="8466240" y="3900463"/>
            <a:ext cx="3192824" cy="296025"/>
          </a:xfrm>
          <a:prstGeom prst="rect">
            <a:avLst/>
          </a:prstGeom>
          <a:noFill/>
          <a:ln cap="flat" cmpd="sng" w="9525">
            <a:solidFill>
              <a:schemeClr val="dk2"/>
            </a:solidFill>
            <a:prstDash val="solid"/>
            <a:round/>
            <a:headEnd len="sm" w="sm" type="none"/>
            <a:tailEnd len="sm" w="sm" type="none"/>
          </a:ln>
        </p:spPr>
      </p:pic>
      <p:sp>
        <p:nvSpPr>
          <p:cNvPr id="497" name="Google Shape;497;p50"/>
          <p:cNvSpPr txBox="1"/>
          <p:nvPr/>
        </p:nvSpPr>
        <p:spPr>
          <a:xfrm>
            <a:off x="5118500" y="6237750"/>
            <a:ext cx="221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Lato"/>
                <a:ea typeface="Lato"/>
                <a:cs typeface="Lato"/>
                <a:sym typeface="Lato"/>
              </a:rPr>
              <a:t>Figure: testing HRMS project</a:t>
            </a:r>
            <a:endParaRPr sz="12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02. </a:t>
            </a:r>
            <a:r>
              <a:rPr b="1" lang="en-US">
                <a:solidFill>
                  <a:srgbClr val="0080C9"/>
                </a:solidFill>
              </a:rPr>
              <a:t>Project Contributions</a:t>
            </a:r>
            <a:endParaRPr b="1">
              <a:solidFill>
                <a:srgbClr val="0080C9"/>
              </a:solidFill>
            </a:endParaRPr>
          </a:p>
        </p:txBody>
      </p:sp>
      <p:sp>
        <p:nvSpPr>
          <p:cNvPr id="504" name="Google Shape;504;p51"/>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505" name="Google Shape;505;p51"/>
          <p:cNvSpPr txBox="1"/>
          <p:nvPr/>
        </p:nvSpPr>
        <p:spPr>
          <a:xfrm>
            <a:off x="838200" y="2022575"/>
            <a:ext cx="55689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My Contributions to other projects : </a:t>
            </a:r>
            <a:endParaRPr b="1" sz="1900"/>
          </a:p>
        </p:txBody>
      </p:sp>
      <p:sp>
        <p:nvSpPr>
          <p:cNvPr id="506" name="Google Shape;506;p51"/>
          <p:cNvSpPr txBox="1"/>
          <p:nvPr/>
        </p:nvSpPr>
        <p:spPr>
          <a:xfrm>
            <a:off x="838200" y="2572825"/>
            <a:ext cx="10515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100">
                <a:solidFill>
                  <a:schemeClr val="dk1"/>
                </a:solidFill>
                <a:latin typeface="Lato"/>
                <a:ea typeface="Lato"/>
                <a:cs typeface="Lato"/>
                <a:sym typeface="Lato"/>
              </a:rPr>
              <a:t>Testing on Quantanite project:</a:t>
            </a:r>
            <a:endParaRPr b="1" sz="2100">
              <a:solidFill>
                <a:schemeClr val="dk1"/>
              </a:solidFill>
              <a:latin typeface="Lato"/>
              <a:ea typeface="Lato"/>
              <a:cs typeface="Lato"/>
              <a:sym typeface="Lato"/>
            </a:endParaRPr>
          </a:p>
        </p:txBody>
      </p:sp>
      <p:sp>
        <p:nvSpPr>
          <p:cNvPr id="507" name="Google Shape;507;p51"/>
          <p:cNvSpPr txBox="1"/>
          <p:nvPr/>
        </p:nvSpPr>
        <p:spPr>
          <a:xfrm>
            <a:off x="838200" y="3080725"/>
            <a:ext cx="10515600" cy="831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Manually tested Quantanite project and found bugs on order values and also gives report on how to reproduce </a:t>
            </a:r>
            <a:endParaRPr b="1" sz="2100">
              <a:solidFill>
                <a:schemeClr val="dk1"/>
              </a:solidFill>
              <a:latin typeface="Lato"/>
              <a:ea typeface="Lato"/>
              <a:cs typeface="Lato"/>
              <a:sym typeface="Lato"/>
            </a:endParaRPr>
          </a:p>
        </p:txBody>
      </p:sp>
      <p:sp>
        <p:nvSpPr>
          <p:cNvPr id="508" name="Google Shape;508;p51"/>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pic>
        <p:nvPicPr>
          <p:cNvPr id="509" name="Google Shape;509;p51"/>
          <p:cNvPicPr preferRelativeResize="0"/>
          <p:nvPr/>
        </p:nvPicPr>
        <p:blipFill>
          <a:blip r:embed="rId3">
            <a:alphaModFix/>
          </a:blip>
          <a:stretch>
            <a:fillRect/>
          </a:stretch>
        </p:blipFill>
        <p:spPr>
          <a:xfrm>
            <a:off x="976700" y="3881225"/>
            <a:ext cx="3529075" cy="2322675"/>
          </a:xfrm>
          <a:prstGeom prst="rect">
            <a:avLst/>
          </a:prstGeom>
          <a:noFill/>
          <a:ln cap="flat" cmpd="sng" w="9525">
            <a:solidFill>
              <a:schemeClr val="dk2"/>
            </a:solidFill>
            <a:prstDash val="solid"/>
            <a:round/>
            <a:headEnd len="sm" w="sm" type="none"/>
            <a:tailEnd len="sm" w="sm" type="none"/>
          </a:ln>
        </p:spPr>
      </p:pic>
      <p:pic>
        <p:nvPicPr>
          <p:cNvPr id="510" name="Google Shape;510;p51"/>
          <p:cNvPicPr preferRelativeResize="0"/>
          <p:nvPr/>
        </p:nvPicPr>
        <p:blipFill>
          <a:blip r:embed="rId4">
            <a:alphaModFix/>
          </a:blip>
          <a:stretch>
            <a:fillRect/>
          </a:stretch>
        </p:blipFill>
        <p:spPr>
          <a:xfrm>
            <a:off x="4693683" y="3881225"/>
            <a:ext cx="2802142" cy="2322674"/>
          </a:xfrm>
          <a:prstGeom prst="rect">
            <a:avLst/>
          </a:prstGeom>
          <a:noFill/>
          <a:ln cap="flat" cmpd="sng" w="9525">
            <a:solidFill>
              <a:schemeClr val="dk2"/>
            </a:solidFill>
            <a:prstDash val="solid"/>
            <a:round/>
            <a:headEnd len="sm" w="sm" type="none"/>
            <a:tailEnd len="sm" w="sm" type="none"/>
          </a:ln>
        </p:spPr>
      </p:pic>
      <p:grpSp>
        <p:nvGrpSpPr>
          <p:cNvPr id="511" name="Google Shape;511;p51"/>
          <p:cNvGrpSpPr/>
          <p:nvPr/>
        </p:nvGrpSpPr>
        <p:grpSpPr>
          <a:xfrm>
            <a:off x="7729080" y="3911616"/>
            <a:ext cx="3327605" cy="2261795"/>
            <a:chOff x="8274100" y="3799700"/>
            <a:chExt cx="3783950" cy="2571975"/>
          </a:xfrm>
        </p:grpSpPr>
        <p:pic>
          <p:nvPicPr>
            <p:cNvPr id="512" name="Google Shape;512;p51"/>
            <p:cNvPicPr preferRelativeResize="0"/>
            <p:nvPr/>
          </p:nvPicPr>
          <p:blipFill rotWithShape="1">
            <a:blip r:embed="rId5">
              <a:alphaModFix/>
            </a:blip>
            <a:srcRect b="0" l="6160" r="9557" t="0"/>
            <a:stretch/>
          </p:blipFill>
          <p:spPr>
            <a:xfrm>
              <a:off x="8274400" y="4299125"/>
              <a:ext cx="3783650" cy="2072550"/>
            </a:xfrm>
            <a:prstGeom prst="rect">
              <a:avLst/>
            </a:prstGeom>
            <a:noFill/>
            <a:ln cap="flat" cmpd="sng" w="9525">
              <a:solidFill>
                <a:schemeClr val="dk2"/>
              </a:solidFill>
              <a:prstDash val="solid"/>
              <a:round/>
              <a:headEnd len="sm" w="sm" type="none"/>
              <a:tailEnd len="sm" w="sm" type="none"/>
            </a:ln>
          </p:spPr>
        </p:pic>
        <p:pic>
          <p:nvPicPr>
            <p:cNvPr id="513" name="Google Shape;513;p51"/>
            <p:cNvPicPr preferRelativeResize="0"/>
            <p:nvPr/>
          </p:nvPicPr>
          <p:blipFill>
            <a:blip r:embed="rId6">
              <a:alphaModFix/>
            </a:blip>
            <a:stretch>
              <a:fillRect/>
            </a:stretch>
          </p:blipFill>
          <p:spPr>
            <a:xfrm>
              <a:off x="8274100" y="3799700"/>
              <a:ext cx="3783650" cy="577200"/>
            </a:xfrm>
            <a:prstGeom prst="rect">
              <a:avLst/>
            </a:prstGeom>
            <a:noFill/>
            <a:ln cap="flat" cmpd="sng" w="9525">
              <a:solidFill>
                <a:schemeClr val="dk2"/>
              </a:solidFill>
              <a:prstDash val="solid"/>
              <a:round/>
              <a:headEnd len="sm" w="sm" type="none"/>
              <a:tailEnd len="sm" w="sm" type="none"/>
            </a:ln>
          </p:spPr>
        </p:pic>
      </p:grpSp>
      <p:sp>
        <p:nvSpPr>
          <p:cNvPr id="514" name="Google Shape;514;p51"/>
          <p:cNvSpPr txBox="1"/>
          <p:nvPr/>
        </p:nvSpPr>
        <p:spPr>
          <a:xfrm>
            <a:off x="4822500" y="6237750"/>
            <a:ext cx="254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Lato"/>
                <a:ea typeface="Lato"/>
                <a:cs typeface="Lato"/>
                <a:sym typeface="Lato"/>
              </a:rPr>
              <a:t>Figure: testing Quantanite project</a:t>
            </a:r>
            <a:endParaRPr sz="12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02. Project Contributions</a:t>
            </a:r>
            <a:endParaRPr b="1">
              <a:solidFill>
                <a:srgbClr val="0080C9"/>
              </a:solidFill>
            </a:endParaRPr>
          </a:p>
        </p:txBody>
      </p:sp>
      <p:sp>
        <p:nvSpPr>
          <p:cNvPr id="521" name="Google Shape;521;p52"/>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522" name="Google Shape;522;p52"/>
          <p:cNvSpPr txBox="1"/>
          <p:nvPr/>
        </p:nvSpPr>
        <p:spPr>
          <a:xfrm>
            <a:off x="838200" y="1981775"/>
            <a:ext cx="4015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Overall </a:t>
            </a:r>
            <a:r>
              <a:rPr b="1" lang="en-US" sz="1900"/>
              <a:t>Project Challenges </a:t>
            </a:r>
            <a:endParaRPr b="1" sz="1900"/>
          </a:p>
        </p:txBody>
      </p:sp>
      <p:sp>
        <p:nvSpPr>
          <p:cNvPr id="523" name="Google Shape;523;p52"/>
          <p:cNvSpPr txBox="1"/>
          <p:nvPr/>
        </p:nvSpPr>
        <p:spPr>
          <a:xfrm>
            <a:off x="838200" y="2368075"/>
            <a:ext cx="108252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Integrating Stax payment gateway</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Understanding stax flow for adding credit cards, activating subscriptions, generating invoice </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The overall</a:t>
            </a:r>
            <a:r>
              <a:rPr lang="en-US" sz="2100">
                <a:solidFill>
                  <a:schemeClr val="dk1"/>
                </a:solidFill>
                <a:latin typeface="Lato"/>
                <a:ea typeface="Lato"/>
                <a:cs typeface="Lato"/>
                <a:sym typeface="Lato"/>
              </a:rPr>
              <a:t> setup  and flow of total</a:t>
            </a:r>
            <a:r>
              <a:rPr lang="en-US" sz="2100">
                <a:solidFill>
                  <a:schemeClr val="dk1"/>
                </a:solidFill>
                <a:latin typeface="Lato"/>
                <a:ea typeface="Lato"/>
                <a:cs typeface="Lato"/>
                <a:sym typeface="Lato"/>
              </a:rPr>
              <a:t> ts360 project is quite complex [ it has many modules ]</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understanding api gateway concepts </a:t>
            </a:r>
            <a:endParaRPr sz="21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03. Future Prospects </a:t>
            </a:r>
            <a:endParaRPr b="1">
              <a:solidFill>
                <a:srgbClr val="0080C9"/>
              </a:solidFill>
            </a:endParaRPr>
          </a:p>
        </p:txBody>
      </p:sp>
      <p:sp>
        <p:nvSpPr>
          <p:cNvPr id="530" name="Google Shape;530;p53"/>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531" name="Google Shape;531;p53"/>
          <p:cNvSpPr txBox="1"/>
          <p:nvPr/>
        </p:nvSpPr>
        <p:spPr>
          <a:xfrm>
            <a:off x="838200" y="2040550"/>
            <a:ext cx="401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p>
        </p:txBody>
      </p:sp>
      <p:sp>
        <p:nvSpPr>
          <p:cNvPr id="532" name="Google Shape;532;p53"/>
          <p:cNvSpPr txBox="1"/>
          <p:nvPr/>
        </p:nvSpPr>
        <p:spPr>
          <a:xfrm>
            <a:off x="838200" y="1931825"/>
            <a:ext cx="5983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Lato"/>
                <a:ea typeface="Lato"/>
                <a:cs typeface="Lato"/>
                <a:sym typeface="Lato"/>
              </a:rPr>
              <a:t>F</a:t>
            </a:r>
            <a:r>
              <a:rPr b="1" lang="en-US" sz="2100">
                <a:solidFill>
                  <a:schemeClr val="dk1"/>
                </a:solidFill>
                <a:latin typeface="Lato"/>
                <a:ea typeface="Lato"/>
                <a:cs typeface="Lato"/>
                <a:sym typeface="Lato"/>
              </a:rPr>
              <a:t>ields, I intend to explore  </a:t>
            </a:r>
            <a:r>
              <a:rPr b="1" lang="en-US" sz="2100">
                <a:solidFill>
                  <a:schemeClr val="dk1"/>
                </a:solidFill>
                <a:latin typeface="Lato"/>
                <a:ea typeface="Lato"/>
                <a:cs typeface="Lato"/>
                <a:sym typeface="Lato"/>
              </a:rPr>
              <a:t>in future:</a:t>
            </a:r>
            <a:endParaRPr b="1" sz="2100">
              <a:solidFill>
                <a:schemeClr val="dk1"/>
              </a:solidFill>
              <a:latin typeface="Lato"/>
              <a:ea typeface="Lato"/>
              <a:cs typeface="Lato"/>
              <a:sym typeface="Lato"/>
            </a:endParaRPr>
          </a:p>
          <a:p>
            <a:pPr indent="0" lvl="0" marL="0" rtl="0" algn="l">
              <a:spcBef>
                <a:spcPts val="0"/>
              </a:spcBef>
              <a:spcAft>
                <a:spcPts val="0"/>
              </a:spcAft>
              <a:buNone/>
            </a:pPr>
            <a:r>
              <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AWS</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DOCKER</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Micro-services</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 CI/CD</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 Integration Testing</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Time Estimation &amp; Effort calculation</a:t>
            </a:r>
            <a:endParaRPr sz="21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idx="4294967295"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Presentation Outline</a:t>
            </a:r>
            <a:r>
              <a:rPr b="1" lang="en-US">
                <a:solidFill>
                  <a:srgbClr val="0080C9"/>
                </a:solidFill>
              </a:rPr>
              <a:t>: </a:t>
            </a:r>
            <a:endParaRPr b="1">
              <a:solidFill>
                <a:srgbClr val="0080C9"/>
              </a:solidFill>
            </a:endParaRPr>
          </a:p>
        </p:txBody>
      </p:sp>
      <p:sp>
        <p:nvSpPr>
          <p:cNvPr id="207" name="Google Shape;207;p36"/>
          <p:cNvSpPr txBox="1"/>
          <p:nvPr>
            <p:ph idx="4294967295" type="body"/>
          </p:nvPr>
        </p:nvSpPr>
        <p:spPr>
          <a:xfrm>
            <a:off x="947850" y="1614625"/>
            <a:ext cx="9007200" cy="4351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t/>
            </a:r>
            <a:endParaRPr sz="2900">
              <a:latin typeface="Arial"/>
              <a:ea typeface="Arial"/>
              <a:cs typeface="Arial"/>
              <a:sym typeface="Arial"/>
            </a:endParaRPr>
          </a:p>
          <a:p>
            <a:pPr indent="-387350" lvl="0" marL="457200" rtl="0" algn="l">
              <a:spcBef>
                <a:spcPts val="1000"/>
              </a:spcBef>
              <a:spcAft>
                <a:spcPts val="0"/>
              </a:spcAft>
              <a:buSzPts val="2500"/>
              <a:buAutoNum type="arabicPeriod"/>
            </a:pPr>
            <a:r>
              <a:rPr lang="en-US" sz="2500">
                <a:latin typeface="Arial"/>
                <a:ea typeface="Arial"/>
                <a:cs typeface="Arial"/>
                <a:sym typeface="Arial"/>
              </a:rPr>
              <a:t>Learned To</a:t>
            </a:r>
            <a:r>
              <a:rPr lang="en-US" sz="2500">
                <a:latin typeface="Arial"/>
                <a:ea typeface="Arial"/>
                <a:cs typeface="Arial"/>
                <a:sym typeface="Arial"/>
              </a:rPr>
              <a:t>pics</a:t>
            </a:r>
            <a:endParaRPr sz="2500">
              <a:latin typeface="Arial"/>
              <a:ea typeface="Arial"/>
              <a:cs typeface="Arial"/>
              <a:sym typeface="Arial"/>
            </a:endParaRPr>
          </a:p>
          <a:p>
            <a:pPr indent="-387350" lvl="0" marL="457200" rtl="0" algn="l">
              <a:spcBef>
                <a:spcPts val="0"/>
              </a:spcBef>
              <a:spcAft>
                <a:spcPts val="0"/>
              </a:spcAft>
              <a:buSzPts val="2500"/>
              <a:buAutoNum type="arabicPeriod"/>
            </a:pPr>
            <a:r>
              <a:rPr lang="en-US" sz="2500">
                <a:latin typeface="Arial"/>
                <a:ea typeface="Arial"/>
                <a:cs typeface="Arial"/>
                <a:sym typeface="Arial"/>
              </a:rPr>
              <a:t>Project Contributions</a:t>
            </a:r>
            <a:endParaRPr sz="2500">
              <a:latin typeface="Arial"/>
              <a:ea typeface="Arial"/>
              <a:cs typeface="Arial"/>
              <a:sym typeface="Arial"/>
            </a:endParaRPr>
          </a:p>
          <a:p>
            <a:pPr indent="-387350" lvl="0" marL="457200" rtl="0" algn="l">
              <a:spcBef>
                <a:spcPts val="0"/>
              </a:spcBef>
              <a:spcAft>
                <a:spcPts val="0"/>
              </a:spcAft>
              <a:buSzPts val="2500"/>
              <a:buAutoNum type="arabicPeriod"/>
            </a:pPr>
            <a:r>
              <a:rPr lang="en-US" sz="2500">
                <a:latin typeface="Arial"/>
                <a:ea typeface="Arial"/>
                <a:cs typeface="Arial"/>
                <a:sym typeface="Arial"/>
              </a:rPr>
              <a:t>Future Prospects</a:t>
            </a:r>
            <a:endParaRPr sz="2500">
              <a:latin typeface="Arial"/>
              <a:ea typeface="Arial"/>
              <a:cs typeface="Arial"/>
              <a:sym typeface="Arial"/>
            </a:endParaRPr>
          </a:p>
          <a:p>
            <a:pPr indent="-387350" lvl="0" marL="457200" rtl="0" algn="l">
              <a:spcBef>
                <a:spcPts val="0"/>
              </a:spcBef>
              <a:spcAft>
                <a:spcPts val="0"/>
              </a:spcAft>
              <a:buSzPts val="2500"/>
              <a:buAutoNum type="arabicPeriod"/>
            </a:pPr>
            <a:r>
              <a:rPr lang="en-US" sz="2500">
                <a:latin typeface="Arial"/>
                <a:ea typeface="Arial"/>
                <a:cs typeface="Arial"/>
                <a:sym typeface="Arial"/>
              </a:rPr>
              <a:t>Training Experience</a:t>
            </a:r>
            <a:endParaRPr sz="2500">
              <a:latin typeface="Arial"/>
              <a:ea typeface="Arial"/>
              <a:cs typeface="Arial"/>
              <a:sym typeface="Arial"/>
            </a:endParaRPr>
          </a:p>
        </p:txBody>
      </p:sp>
      <p:pic>
        <p:nvPicPr>
          <p:cNvPr id="208" name="Google Shape;208;p36"/>
          <p:cNvPicPr preferRelativeResize="0"/>
          <p:nvPr/>
        </p:nvPicPr>
        <p:blipFill>
          <a:blip r:embed="rId4">
            <a:alphaModFix/>
          </a:blip>
          <a:stretch>
            <a:fillRect/>
          </a:stretch>
        </p:blipFill>
        <p:spPr>
          <a:xfrm>
            <a:off x="5362800" y="1794250"/>
            <a:ext cx="6406125" cy="3587476"/>
          </a:xfrm>
          <a:prstGeom prst="rect">
            <a:avLst/>
          </a:prstGeom>
          <a:noFill/>
          <a:ln>
            <a:noFill/>
          </a:ln>
        </p:spPr>
      </p:pic>
      <p:sp>
        <p:nvSpPr>
          <p:cNvPr id="209" name="Google Shape;209;p36"/>
          <p:cNvSpPr txBox="1"/>
          <p:nvPr/>
        </p:nvSpPr>
        <p:spPr>
          <a:xfrm>
            <a:off x="7014950" y="2607975"/>
            <a:ext cx="2233800" cy="434700"/>
          </a:xfrm>
          <a:prstGeom prst="rect">
            <a:avLst/>
          </a:prstGeom>
          <a:solidFill>
            <a:srgbClr val="F9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chemeClr val="dk1"/>
                </a:solidFill>
                <a:latin typeface="Lato"/>
                <a:ea typeface="Lato"/>
                <a:cs typeface="Lato"/>
                <a:sym typeface="Lato"/>
              </a:rPr>
              <a:t>PRESENTATION OUTLINE</a:t>
            </a:r>
            <a:endParaRPr b="1" sz="1300">
              <a:solidFill>
                <a:schemeClr val="dk1"/>
              </a:solidFill>
              <a:latin typeface="Lato"/>
              <a:ea typeface="Lato"/>
              <a:cs typeface="Lato"/>
              <a:sym typeface="Lato"/>
            </a:endParaRPr>
          </a:p>
        </p:txBody>
      </p:sp>
      <p:sp>
        <p:nvSpPr>
          <p:cNvPr id="210" name="Google Shape;210;p36"/>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sz="2000"/>
              <a:t>‹#›</a:t>
            </a:fld>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04. Overall Experience</a:t>
            </a:r>
            <a:endParaRPr b="1">
              <a:solidFill>
                <a:srgbClr val="0080C9"/>
              </a:solidFill>
            </a:endParaRPr>
          </a:p>
        </p:txBody>
      </p:sp>
      <p:sp>
        <p:nvSpPr>
          <p:cNvPr id="539" name="Google Shape;539;p54"/>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540" name="Google Shape;540;p54"/>
          <p:cNvSpPr txBox="1"/>
          <p:nvPr/>
        </p:nvSpPr>
        <p:spPr>
          <a:xfrm>
            <a:off x="838200" y="2125025"/>
            <a:ext cx="7996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rgbClr val="0942A1"/>
                </a:solidFill>
                <a:latin typeface="Lato"/>
                <a:ea typeface="Lato"/>
                <a:cs typeface="Lato"/>
                <a:sym typeface="Lato"/>
              </a:rPr>
              <a:t>My experience at NSL was both </a:t>
            </a:r>
            <a:r>
              <a:rPr b="1" lang="en-US" sz="2100">
                <a:solidFill>
                  <a:srgbClr val="0942A1"/>
                </a:solidFill>
                <a:latin typeface="Lato"/>
                <a:ea typeface="Lato"/>
                <a:cs typeface="Lato"/>
                <a:sym typeface="Lato"/>
              </a:rPr>
              <a:t>inspiring </a:t>
            </a:r>
            <a:r>
              <a:rPr lang="en-US" sz="2100">
                <a:solidFill>
                  <a:srgbClr val="0942A1"/>
                </a:solidFill>
                <a:latin typeface="Lato"/>
                <a:ea typeface="Lato"/>
                <a:cs typeface="Lato"/>
                <a:sym typeface="Lato"/>
              </a:rPr>
              <a:t>and </a:t>
            </a:r>
            <a:r>
              <a:rPr b="1" lang="en-US" sz="2100">
                <a:solidFill>
                  <a:srgbClr val="0942A1"/>
                </a:solidFill>
                <a:latin typeface="Lato"/>
                <a:ea typeface="Lato"/>
                <a:cs typeface="Lato"/>
                <a:sym typeface="Lato"/>
              </a:rPr>
              <a:t>rewarding</a:t>
            </a:r>
            <a:r>
              <a:rPr lang="en-US" sz="2100">
                <a:solidFill>
                  <a:srgbClr val="0942A1"/>
                </a:solidFill>
                <a:latin typeface="Lato"/>
                <a:ea typeface="Lato"/>
                <a:cs typeface="Lato"/>
                <a:sym typeface="Lato"/>
              </a:rPr>
              <a:t>. In short, if I were to highlight key aspects:</a:t>
            </a:r>
            <a:endParaRPr sz="2100">
              <a:solidFill>
                <a:srgbClr val="0942A1"/>
              </a:solidFill>
              <a:latin typeface="Lato"/>
              <a:ea typeface="Lato"/>
              <a:cs typeface="Lato"/>
              <a:sym typeface="Lato"/>
            </a:endParaRPr>
          </a:p>
          <a:p>
            <a:pPr indent="0" lvl="0" marL="0" rtl="0" algn="l">
              <a:spcBef>
                <a:spcPts val="0"/>
              </a:spcBef>
              <a:spcAft>
                <a:spcPts val="0"/>
              </a:spcAft>
              <a:buNone/>
            </a:pPr>
            <a:r>
              <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 Supportive and enriching learning environment</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 Great experience with Scrum meetings</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 Excellent team collaboration and guidance</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 Opportunities for knowledge sharing</a:t>
            </a:r>
            <a:endParaRPr sz="2100">
              <a:solidFill>
                <a:schemeClr val="dk1"/>
              </a:solidFill>
              <a:latin typeface="Lato"/>
              <a:ea typeface="Lato"/>
              <a:cs typeface="Lato"/>
              <a:sym typeface="Lato"/>
            </a:endParaRPr>
          </a:p>
          <a:p>
            <a:pPr indent="-361950" lvl="0" marL="457200" rtl="0" algn="l">
              <a:spcBef>
                <a:spcPts val="0"/>
              </a:spcBef>
              <a:spcAft>
                <a:spcPts val="0"/>
              </a:spcAft>
              <a:buClr>
                <a:schemeClr val="dk1"/>
              </a:buClr>
              <a:buSzPts val="2100"/>
              <a:buFont typeface="Lato"/>
              <a:buChar char="❏"/>
            </a:pPr>
            <a:r>
              <a:rPr lang="en-US" sz="2100">
                <a:solidFill>
                  <a:schemeClr val="dk1"/>
                </a:solidFill>
                <a:latin typeface="Lato"/>
                <a:ea typeface="Lato"/>
                <a:cs typeface="Lato"/>
                <a:sym typeface="Lato"/>
              </a:rPr>
              <a:t> Chances to work with benchmark</a:t>
            </a:r>
            <a:r>
              <a:rPr lang="en-US" sz="2100">
                <a:solidFill>
                  <a:schemeClr val="dk1"/>
                </a:solidFill>
                <a:latin typeface="Lato"/>
                <a:ea typeface="Lato"/>
                <a:cs typeface="Lato"/>
                <a:sym typeface="Lato"/>
              </a:rPr>
              <a:t> </a:t>
            </a:r>
            <a:r>
              <a:rPr lang="en-US" sz="2100">
                <a:solidFill>
                  <a:schemeClr val="dk1"/>
                </a:solidFill>
                <a:latin typeface="Lato"/>
                <a:ea typeface="Lato"/>
                <a:cs typeface="Lato"/>
                <a:sym typeface="Lato"/>
              </a:rPr>
              <a:t>projects </a:t>
            </a:r>
            <a:endParaRPr sz="21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5"/>
          <p:cNvSpPr/>
          <p:nvPr/>
        </p:nvSpPr>
        <p:spPr>
          <a:xfrm flipH="1" rot="-2700000">
            <a:off x="-2610315" y="100842"/>
            <a:ext cx="7208799" cy="5328613"/>
          </a:xfrm>
          <a:custGeom>
            <a:rect b="b" l="l" r="r" t="t"/>
            <a:pathLst>
              <a:path extrusionOk="0" h="7424430" w="10044119">
                <a:moveTo>
                  <a:pt x="3280831" y="0"/>
                </a:moveTo>
                <a:lnTo>
                  <a:pt x="10044119" y="6765245"/>
                </a:lnTo>
                <a:lnTo>
                  <a:pt x="9368117" y="7424429"/>
                </a:lnTo>
                <a:lnTo>
                  <a:pt x="0" y="3279587"/>
                </a:lnTo>
              </a:path>
            </a:pathLst>
          </a:custGeom>
          <a:solidFill>
            <a:srgbClr val="0080C9"/>
          </a:solidFill>
          <a:ln>
            <a:noFill/>
          </a:ln>
          <a:effectLst>
            <a:outerShdw blurRad="50800" rotWithShape="0" algn="t" dir="5400000" dist="25400">
              <a:srgbClr val="000000">
                <a:alpha val="294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Lato"/>
              <a:ea typeface="Lato"/>
              <a:cs typeface="Lato"/>
              <a:sym typeface="Lato"/>
            </a:endParaRPr>
          </a:p>
        </p:txBody>
      </p:sp>
      <p:sp>
        <p:nvSpPr>
          <p:cNvPr id="546" name="Google Shape;546;p55"/>
          <p:cNvSpPr/>
          <p:nvPr/>
        </p:nvSpPr>
        <p:spPr>
          <a:xfrm rot="-2700000">
            <a:off x="3342605" y="2215208"/>
            <a:ext cx="10039793" cy="7023248"/>
          </a:xfrm>
          <a:custGeom>
            <a:rect b="b" l="l" r="r" t="t"/>
            <a:pathLst>
              <a:path extrusionOk="0" h="7019345" w="10034213">
                <a:moveTo>
                  <a:pt x="9624712" y="0"/>
                </a:moveTo>
                <a:lnTo>
                  <a:pt x="10034213" y="3945367"/>
                </a:lnTo>
                <a:lnTo>
                  <a:pt x="6927905" y="7019345"/>
                </a:lnTo>
                <a:lnTo>
                  <a:pt x="0" y="112992"/>
                </a:lnTo>
              </a:path>
            </a:pathLst>
          </a:custGeom>
          <a:solidFill>
            <a:srgbClr val="0080C9"/>
          </a:solidFill>
          <a:ln>
            <a:noFill/>
          </a:ln>
          <a:effectLst>
            <a:outerShdw blurRad="38100" rotWithShape="0" algn="t" dir="12480000" dist="25400">
              <a:srgbClr val="000000">
                <a:alpha val="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Lato"/>
              <a:ea typeface="Lato"/>
              <a:cs typeface="Lato"/>
              <a:sym typeface="Lato"/>
            </a:endParaRPr>
          </a:p>
        </p:txBody>
      </p:sp>
      <p:sp>
        <p:nvSpPr>
          <p:cNvPr id="547" name="Google Shape;547;p55"/>
          <p:cNvSpPr/>
          <p:nvPr/>
        </p:nvSpPr>
        <p:spPr>
          <a:xfrm rot="-2700000">
            <a:off x="3510445" y="-5040833"/>
            <a:ext cx="8659200" cy="13515798"/>
          </a:xfrm>
          <a:custGeom>
            <a:rect b="b" l="l" r="r" t="t"/>
            <a:pathLst>
              <a:path extrusionOk="0" h="8099248" w="5188965">
                <a:moveTo>
                  <a:pt x="0" y="0"/>
                </a:moveTo>
                <a:lnTo>
                  <a:pt x="5188965" y="5176041"/>
                </a:lnTo>
                <a:lnTo>
                  <a:pt x="2264088" y="8099248"/>
                </a:lnTo>
                <a:lnTo>
                  <a:pt x="1269683" y="7095152"/>
                </a:lnTo>
              </a:path>
            </a:pathLst>
          </a:custGeom>
          <a:solidFill>
            <a:srgbClr val="0092D8"/>
          </a:solidFill>
          <a:ln>
            <a:noFill/>
          </a:ln>
          <a:effectLst>
            <a:outerShdw blurRad="127000" rotWithShape="0" algn="t" dir="5400000" dist="508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Lato"/>
              <a:ea typeface="Lato"/>
              <a:cs typeface="Lato"/>
              <a:sym typeface="Lato"/>
            </a:endParaRPr>
          </a:p>
        </p:txBody>
      </p:sp>
      <p:sp>
        <p:nvSpPr>
          <p:cNvPr id="548" name="Google Shape;548;p55"/>
          <p:cNvSpPr/>
          <p:nvPr/>
        </p:nvSpPr>
        <p:spPr>
          <a:xfrm flipH="1" rot="-2700000">
            <a:off x="-2510761" y="479212"/>
            <a:ext cx="6197329" cy="5194100"/>
          </a:xfrm>
          <a:custGeom>
            <a:rect b="b" l="l" r="r" t="t"/>
            <a:pathLst>
              <a:path extrusionOk="0" h="7237011" w="8634824">
                <a:moveTo>
                  <a:pt x="1871536" y="0"/>
                </a:moveTo>
                <a:lnTo>
                  <a:pt x="8634824" y="6765245"/>
                </a:lnTo>
                <a:lnTo>
                  <a:pt x="8146228" y="7237011"/>
                </a:lnTo>
                <a:lnTo>
                  <a:pt x="0" y="1885187"/>
                </a:lnTo>
              </a:path>
            </a:pathLst>
          </a:custGeom>
          <a:solidFill>
            <a:srgbClr val="0287D1"/>
          </a:solidFill>
          <a:ln>
            <a:noFill/>
          </a:ln>
          <a:effectLst>
            <a:outerShdw blurRad="50800" rotWithShape="0" algn="t" dir="5400000" dist="25400">
              <a:srgbClr val="000000">
                <a:alpha val="294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Lato"/>
              <a:ea typeface="Lato"/>
              <a:cs typeface="Lato"/>
              <a:sym typeface="Lato"/>
            </a:endParaRPr>
          </a:p>
        </p:txBody>
      </p:sp>
      <p:sp>
        <p:nvSpPr>
          <p:cNvPr id="549" name="Google Shape;549;p55"/>
          <p:cNvSpPr/>
          <p:nvPr/>
        </p:nvSpPr>
        <p:spPr>
          <a:xfrm>
            <a:off x="2329798" y="1703007"/>
            <a:ext cx="9629100" cy="21372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Roboto Medium"/>
                <a:ea typeface="Roboto Medium"/>
                <a:cs typeface="Roboto Medium"/>
                <a:sym typeface="Roboto Medium"/>
              </a:rPr>
              <a:t>Any Questions?</a:t>
            </a:r>
            <a:endParaRPr b="0" i="0" sz="8000" u="none" cap="none" strike="noStrike">
              <a:solidFill>
                <a:schemeClr val="lt1"/>
              </a:solidFill>
              <a:latin typeface="Roboto Medium"/>
              <a:ea typeface="Roboto Medium"/>
              <a:cs typeface="Roboto Medium"/>
              <a:sym typeface="Roboto Medium"/>
            </a:endParaRPr>
          </a:p>
          <a:p>
            <a:pPr indent="0" lvl="0" marL="0" marR="0" rtl="0" algn="r">
              <a:lnSpc>
                <a:spcPct val="100000"/>
              </a:lnSpc>
              <a:spcBef>
                <a:spcPts val="0"/>
              </a:spcBef>
              <a:spcAft>
                <a:spcPts val="0"/>
              </a:spcAft>
              <a:buClr>
                <a:srgbClr val="000000"/>
              </a:buClr>
              <a:buSzPts val="2800"/>
              <a:buFont typeface="Arial"/>
              <a:buNone/>
            </a:pPr>
            <a:r>
              <a:t/>
            </a:r>
            <a:endParaRPr b="0" i="0" sz="2800" u="none" cap="none" strike="noStrike">
              <a:solidFill>
                <a:schemeClr val="lt1"/>
              </a:solidFill>
              <a:latin typeface="Roboto Medium"/>
              <a:ea typeface="Roboto Medium"/>
              <a:cs typeface="Roboto Medium"/>
              <a:sym typeface="Roboto Medium"/>
            </a:endParaRPr>
          </a:p>
        </p:txBody>
      </p:sp>
      <p:pic>
        <p:nvPicPr>
          <p:cNvPr id="550" name="Google Shape;550;p55"/>
          <p:cNvPicPr preferRelativeResize="0"/>
          <p:nvPr/>
        </p:nvPicPr>
        <p:blipFill rotWithShape="1">
          <a:blip r:embed="rId3">
            <a:alphaModFix/>
          </a:blip>
          <a:srcRect b="0" l="0" r="0" t="0"/>
          <a:stretch/>
        </p:blipFill>
        <p:spPr>
          <a:xfrm>
            <a:off x="2329805" y="3268070"/>
            <a:ext cx="1531981" cy="1531981"/>
          </a:xfrm>
          <a:prstGeom prst="rect">
            <a:avLst/>
          </a:prstGeom>
          <a:noFill/>
          <a:ln>
            <a:noFill/>
          </a:ln>
        </p:spPr>
      </p:pic>
      <p:sp>
        <p:nvSpPr>
          <p:cNvPr id="551" name="Google Shape;551;p55"/>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6"/>
          <p:cNvSpPr/>
          <p:nvPr/>
        </p:nvSpPr>
        <p:spPr>
          <a:xfrm flipH="1" rot="-2700000">
            <a:off x="-2610316" y="100842"/>
            <a:ext cx="7208799" cy="5328613"/>
          </a:xfrm>
          <a:custGeom>
            <a:rect b="b" l="l" r="r" t="t"/>
            <a:pathLst>
              <a:path extrusionOk="0" h="7424430" w="10044119">
                <a:moveTo>
                  <a:pt x="3280831" y="0"/>
                </a:moveTo>
                <a:lnTo>
                  <a:pt x="10044119" y="6765245"/>
                </a:lnTo>
                <a:lnTo>
                  <a:pt x="9368117" y="7424429"/>
                </a:lnTo>
                <a:lnTo>
                  <a:pt x="0" y="3279587"/>
                </a:lnTo>
              </a:path>
            </a:pathLst>
          </a:custGeom>
          <a:solidFill>
            <a:srgbClr val="0080C9"/>
          </a:solidFill>
          <a:ln>
            <a:noFill/>
          </a:ln>
          <a:effectLst>
            <a:outerShdw blurRad="50800" rotWithShape="0" algn="t" dir="5400000" dist="25400">
              <a:srgbClr val="000000">
                <a:alpha val="294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Lato"/>
              <a:ea typeface="Lato"/>
              <a:cs typeface="Lato"/>
              <a:sym typeface="Lato"/>
            </a:endParaRPr>
          </a:p>
        </p:txBody>
      </p:sp>
      <p:sp>
        <p:nvSpPr>
          <p:cNvPr id="557" name="Google Shape;557;p56"/>
          <p:cNvSpPr/>
          <p:nvPr/>
        </p:nvSpPr>
        <p:spPr>
          <a:xfrm rot="-2700000">
            <a:off x="3342605" y="2215208"/>
            <a:ext cx="10039793" cy="7023248"/>
          </a:xfrm>
          <a:custGeom>
            <a:rect b="b" l="l" r="r" t="t"/>
            <a:pathLst>
              <a:path extrusionOk="0" h="7019345" w="10034213">
                <a:moveTo>
                  <a:pt x="9624712" y="0"/>
                </a:moveTo>
                <a:lnTo>
                  <a:pt x="10034213" y="3945367"/>
                </a:lnTo>
                <a:lnTo>
                  <a:pt x="6927905" y="7019345"/>
                </a:lnTo>
                <a:lnTo>
                  <a:pt x="0" y="112992"/>
                </a:lnTo>
              </a:path>
            </a:pathLst>
          </a:custGeom>
          <a:solidFill>
            <a:srgbClr val="0080C9"/>
          </a:solidFill>
          <a:ln>
            <a:noFill/>
          </a:ln>
          <a:effectLst>
            <a:outerShdw blurRad="38100" rotWithShape="0" algn="t" dir="12480000" dist="25400">
              <a:srgbClr val="000000">
                <a:alpha val="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Lato"/>
              <a:ea typeface="Lato"/>
              <a:cs typeface="Lato"/>
              <a:sym typeface="Lato"/>
            </a:endParaRPr>
          </a:p>
        </p:txBody>
      </p:sp>
      <p:sp>
        <p:nvSpPr>
          <p:cNvPr id="558" name="Google Shape;558;p56"/>
          <p:cNvSpPr/>
          <p:nvPr/>
        </p:nvSpPr>
        <p:spPr>
          <a:xfrm rot="-2700000">
            <a:off x="3510445" y="-5040833"/>
            <a:ext cx="8659200" cy="13515798"/>
          </a:xfrm>
          <a:custGeom>
            <a:rect b="b" l="l" r="r" t="t"/>
            <a:pathLst>
              <a:path extrusionOk="0" h="8099248" w="5188965">
                <a:moveTo>
                  <a:pt x="0" y="0"/>
                </a:moveTo>
                <a:lnTo>
                  <a:pt x="5188965" y="5176041"/>
                </a:lnTo>
                <a:lnTo>
                  <a:pt x="2264088" y="8099248"/>
                </a:lnTo>
                <a:lnTo>
                  <a:pt x="1269683" y="7095152"/>
                </a:lnTo>
              </a:path>
            </a:pathLst>
          </a:custGeom>
          <a:solidFill>
            <a:srgbClr val="0092D8"/>
          </a:solidFill>
          <a:ln>
            <a:noFill/>
          </a:ln>
          <a:effectLst>
            <a:outerShdw blurRad="127000" rotWithShape="0" algn="t" dir="5400000" dist="5080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Lato"/>
              <a:ea typeface="Lato"/>
              <a:cs typeface="Lato"/>
              <a:sym typeface="Lato"/>
            </a:endParaRPr>
          </a:p>
        </p:txBody>
      </p:sp>
      <p:sp>
        <p:nvSpPr>
          <p:cNvPr id="559" name="Google Shape;559;p56"/>
          <p:cNvSpPr/>
          <p:nvPr/>
        </p:nvSpPr>
        <p:spPr>
          <a:xfrm flipH="1" rot="-2700000">
            <a:off x="-2510761" y="479212"/>
            <a:ext cx="6197329" cy="5194100"/>
          </a:xfrm>
          <a:custGeom>
            <a:rect b="b" l="l" r="r" t="t"/>
            <a:pathLst>
              <a:path extrusionOk="0" h="7237011" w="8634824">
                <a:moveTo>
                  <a:pt x="1871536" y="0"/>
                </a:moveTo>
                <a:lnTo>
                  <a:pt x="8634824" y="6765245"/>
                </a:lnTo>
                <a:lnTo>
                  <a:pt x="8146228" y="7237011"/>
                </a:lnTo>
                <a:lnTo>
                  <a:pt x="0" y="1885187"/>
                </a:lnTo>
              </a:path>
            </a:pathLst>
          </a:custGeom>
          <a:solidFill>
            <a:srgbClr val="0287D1"/>
          </a:solidFill>
          <a:ln>
            <a:noFill/>
          </a:ln>
          <a:effectLst>
            <a:outerShdw blurRad="50800" rotWithShape="0" algn="t" dir="5400000" dist="25400">
              <a:srgbClr val="000000">
                <a:alpha val="294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Lato"/>
              <a:ea typeface="Lato"/>
              <a:cs typeface="Lato"/>
              <a:sym typeface="Lato"/>
            </a:endParaRPr>
          </a:p>
        </p:txBody>
      </p:sp>
      <p:sp>
        <p:nvSpPr>
          <p:cNvPr id="560" name="Google Shape;560;p56"/>
          <p:cNvSpPr/>
          <p:nvPr/>
        </p:nvSpPr>
        <p:spPr>
          <a:xfrm>
            <a:off x="1866473" y="1702970"/>
            <a:ext cx="9629100" cy="21372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Roboto Medium"/>
                <a:ea typeface="Roboto Medium"/>
                <a:cs typeface="Roboto Medium"/>
                <a:sym typeface="Roboto Medium"/>
              </a:rPr>
              <a:t>Thank You</a:t>
            </a:r>
            <a:endParaRPr b="0" i="0" sz="8000" u="none" cap="none" strike="noStrike">
              <a:solidFill>
                <a:schemeClr val="lt1"/>
              </a:solidFill>
              <a:latin typeface="Roboto Medium"/>
              <a:ea typeface="Roboto Medium"/>
              <a:cs typeface="Roboto Medium"/>
              <a:sym typeface="Roboto Medium"/>
            </a:endParaRPr>
          </a:p>
          <a:p>
            <a:pPr indent="0" lvl="0" marL="0" marR="0" rtl="0" algn="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Roboto Medium"/>
                <a:ea typeface="Roboto Medium"/>
                <a:cs typeface="Roboto Medium"/>
                <a:sym typeface="Roboto Medium"/>
              </a:rPr>
              <a:t>info@neural-semiconductor.com</a:t>
            </a:r>
            <a:endParaRPr b="0" i="0" sz="2800" u="none" cap="none" strike="noStrike">
              <a:solidFill>
                <a:schemeClr val="lt1"/>
              </a:solidFill>
              <a:latin typeface="Roboto Medium"/>
              <a:ea typeface="Roboto Medium"/>
              <a:cs typeface="Roboto Medium"/>
              <a:sym typeface="Roboto Medium"/>
            </a:endParaRPr>
          </a:p>
        </p:txBody>
      </p:sp>
      <p:pic>
        <p:nvPicPr>
          <p:cNvPr id="561" name="Google Shape;561;p56"/>
          <p:cNvPicPr preferRelativeResize="0"/>
          <p:nvPr/>
        </p:nvPicPr>
        <p:blipFill rotWithShape="1">
          <a:blip r:embed="rId3">
            <a:alphaModFix/>
          </a:blip>
          <a:srcRect b="0" l="0" r="0" t="0"/>
          <a:stretch/>
        </p:blipFill>
        <p:spPr>
          <a:xfrm>
            <a:off x="2329805" y="3268070"/>
            <a:ext cx="1531981" cy="1531981"/>
          </a:xfrm>
          <a:prstGeom prst="rect">
            <a:avLst/>
          </a:prstGeom>
          <a:noFill/>
          <a:ln>
            <a:noFill/>
          </a:ln>
        </p:spPr>
      </p:pic>
      <p:sp>
        <p:nvSpPr>
          <p:cNvPr id="562" name="Google Shape;562;p56"/>
          <p:cNvSpPr txBox="1"/>
          <p:nvPr>
            <p:ph idx="12" type="sldNum"/>
          </p:nvPr>
        </p:nvSpPr>
        <p:spPr>
          <a:xfrm>
            <a:off x="11409045" y="6333134"/>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7" name="Shape 567"/>
        <p:cNvGrpSpPr/>
        <p:nvPr/>
      </p:nvGrpSpPr>
      <p:grpSpPr>
        <a:xfrm>
          <a:off x="0" y="0"/>
          <a:ext cx="0" cy="0"/>
          <a:chOff x="0" y="0"/>
          <a:chExt cx="0" cy="0"/>
        </a:xfrm>
      </p:grpSpPr>
      <p:sp>
        <p:nvSpPr>
          <p:cNvPr id="568" name="Google Shape;568;p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01. </a:t>
            </a:r>
            <a:r>
              <a:rPr b="1" lang="en-US">
                <a:solidFill>
                  <a:srgbClr val="0080C9"/>
                </a:solidFill>
              </a:rPr>
              <a:t>Learned Topics</a:t>
            </a:r>
            <a:endParaRPr b="1">
              <a:solidFill>
                <a:srgbClr val="0080C9"/>
              </a:solidFill>
            </a:endParaRPr>
          </a:p>
        </p:txBody>
      </p:sp>
      <p:sp>
        <p:nvSpPr>
          <p:cNvPr id="569" name="Google Shape;569;p57"/>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570" name="Google Shape;570;p57"/>
          <p:cNvSpPr txBox="1"/>
          <p:nvPr/>
        </p:nvSpPr>
        <p:spPr>
          <a:xfrm>
            <a:off x="904525" y="2167825"/>
            <a:ext cx="100392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For testing my API apart from using Postman I also use Junit and Mockito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Learned how to test code</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Introduced with Junit and Mockito framework</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Annotations are important. For example: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rPr lang="en-US" sz="1700">
                <a:solidFill>
                  <a:schemeClr val="lt1"/>
                </a:solidFill>
                <a:highlight>
                  <a:srgbClr val="660000"/>
                </a:highlight>
              </a:rPr>
              <a:t> @Test</a:t>
            </a:r>
            <a:r>
              <a:rPr lang="en-US" sz="1700">
                <a:solidFill>
                  <a:schemeClr val="dk1"/>
                </a:solidFill>
              </a:rPr>
              <a:t>  </a:t>
            </a:r>
            <a:r>
              <a:rPr lang="en-US" sz="1700">
                <a:solidFill>
                  <a:schemeClr val="lt1"/>
                </a:solidFill>
                <a:highlight>
                  <a:srgbClr val="274E13"/>
                </a:highlight>
              </a:rPr>
              <a:t> @After</a:t>
            </a:r>
            <a:r>
              <a:rPr lang="en-US" sz="1700">
                <a:solidFill>
                  <a:schemeClr val="dk1"/>
                </a:solidFill>
              </a:rPr>
              <a:t>  </a:t>
            </a:r>
            <a:r>
              <a:rPr lang="en-US" sz="1700">
                <a:solidFill>
                  <a:schemeClr val="lt1"/>
                </a:solidFill>
                <a:highlight>
                  <a:srgbClr val="073763"/>
                </a:highlight>
              </a:rPr>
              <a:t> @Before</a:t>
            </a:r>
            <a:r>
              <a:rPr lang="en-US" sz="1700">
                <a:solidFill>
                  <a:schemeClr val="dk1"/>
                </a:solidFill>
              </a:rPr>
              <a:t>  </a:t>
            </a:r>
            <a:r>
              <a:rPr lang="en-US" sz="1700">
                <a:solidFill>
                  <a:schemeClr val="lt1"/>
                </a:solidFill>
                <a:highlight>
                  <a:srgbClr val="5E5E5E"/>
                </a:highlight>
              </a:rPr>
              <a:t> @Mock</a:t>
            </a:r>
            <a:r>
              <a:rPr lang="en-US" sz="1700">
                <a:solidFill>
                  <a:schemeClr val="dk1"/>
                </a:solidFill>
              </a:rPr>
              <a:t>  </a:t>
            </a:r>
            <a:r>
              <a:rPr lang="en-US" sz="1700">
                <a:solidFill>
                  <a:schemeClr val="lt1"/>
                </a:solidFill>
                <a:highlight>
                  <a:srgbClr val="0942A1"/>
                </a:highlight>
              </a:rPr>
              <a:t> @InjectMocks</a:t>
            </a:r>
            <a:endParaRPr sz="1700">
              <a:solidFill>
                <a:schemeClr val="lt1"/>
              </a:solidFill>
              <a:highlight>
                <a:srgbClr val="0942A1"/>
              </a:highlight>
            </a:endParaRPr>
          </a:p>
        </p:txBody>
      </p:sp>
      <p:sp>
        <p:nvSpPr>
          <p:cNvPr id="571" name="Google Shape;571;p57"/>
          <p:cNvSpPr txBox="1"/>
          <p:nvPr/>
        </p:nvSpPr>
        <p:spPr>
          <a:xfrm>
            <a:off x="838200" y="1690825"/>
            <a:ext cx="4015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Unit Testing</a:t>
            </a:r>
            <a:endParaRPr b="1"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6" name="Shape 576"/>
        <p:cNvGrpSpPr/>
        <p:nvPr/>
      </p:nvGrpSpPr>
      <p:grpSpPr>
        <a:xfrm>
          <a:off x="0" y="0"/>
          <a:ext cx="0" cy="0"/>
          <a:chOff x="0" y="0"/>
          <a:chExt cx="0" cy="0"/>
        </a:xfrm>
      </p:grpSpPr>
      <p:sp>
        <p:nvSpPr>
          <p:cNvPr id="577" name="Google Shape;577;p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SOLID</a:t>
            </a:r>
            <a:endParaRPr b="1">
              <a:solidFill>
                <a:srgbClr val="0080C9"/>
              </a:solidFill>
            </a:endParaRPr>
          </a:p>
        </p:txBody>
      </p:sp>
      <p:sp>
        <p:nvSpPr>
          <p:cNvPr id="578" name="Google Shape;578;p58"/>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579" name="Google Shape;579;p58"/>
          <p:cNvSpPr txBox="1"/>
          <p:nvPr/>
        </p:nvSpPr>
        <p:spPr>
          <a:xfrm>
            <a:off x="838200" y="2422250"/>
            <a:ext cx="72258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F2328"/>
              </a:buClr>
              <a:buSzPts val="1200"/>
              <a:buAutoNum type="arabicPeriod"/>
            </a:pPr>
            <a:r>
              <a:rPr lang="en-US" sz="1200" u="sng">
                <a:solidFill>
                  <a:schemeClr val="hlink"/>
                </a:solidFill>
                <a:highlight>
                  <a:srgbClr val="FFFFFF"/>
                </a:highlight>
                <a:hlinkClick r:id="rId3"/>
              </a:rPr>
              <a:t>Single Responsibility</a:t>
            </a:r>
            <a:endParaRPr sz="1200" u="sng">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US" sz="1200" u="sng">
                <a:solidFill>
                  <a:schemeClr val="hlink"/>
                </a:solidFill>
                <a:highlight>
                  <a:srgbClr val="FFFFFF"/>
                </a:highlight>
                <a:hlinkClick r:id="rId4"/>
              </a:rPr>
              <a:t>Open/Closed Principle</a:t>
            </a:r>
            <a:endParaRPr sz="1200" u="sng">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US" sz="1200" u="sng">
                <a:solidFill>
                  <a:schemeClr val="hlink"/>
                </a:solidFill>
                <a:highlight>
                  <a:srgbClr val="FFFFFF"/>
                </a:highlight>
                <a:hlinkClick r:id="rId5"/>
              </a:rPr>
              <a:t>Liskov Substitution Principle</a:t>
            </a:r>
            <a:endParaRPr sz="1200" u="sng">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US" sz="1200" u="sng">
                <a:solidFill>
                  <a:schemeClr val="hlink"/>
                </a:solidFill>
                <a:highlight>
                  <a:srgbClr val="FFFFFF"/>
                </a:highlight>
                <a:hlinkClick r:id="rId6"/>
              </a:rPr>
              <a:t>Interface Segregation Principle</a:t>
            </a:r>
            <a:endParaRPr sz="1200" u="sng">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AutoNum type="arabicPeriod"/>
            </a:pPr>
            <a:r>
              <a:rPr lang="en-US" sz="1200" u="sng">
                <a:solidFill>
                  <a:schemeClr val="hlink"/>
                </a:solidFill>
                <a:highlight>
                  <a:srgbClr val="FFFFFF"/>
                </a:highlight>
                <a:hlinkClick r:id="rId7"/>
              </a:rPr>
              <a:t>Dependency Inversion Principle</a:t>
            </a:r>
            <a:endParaRPr sz="1200" u="sng">
              <a:solidFill>
                <a:schemeClr val="hlink"/>
              </a:solidFill>
              <a:highlight>
                <a:srgbClr val="FFFFFF"/>
              </a:highlight>
            </a:endParaRPr>
          </a:p>
        </p:txBody>
      </p:sp>
      <p:sp>
        <p:nvSpPr>
          <p:cNvPr id="580" name="Google Shape;580;p58"/>
          <p:cNvSpPr txBox="1"/>
          <p:nvPr/>
        </p:nvSpPr>
        <p:spPr>
          <a:xfrm>
            <a:off x="838200" y="1321525"/>
            <a:ext cx="916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1F2328"/>
                </a:solidFill>
                <a:highlight>
                  <a:srgbClr val="FFFFFF"/>
                </a:highlight>
              </a:rPr>
              <a:t>Design principles encourage us to create more maintainable, understandable, and flexible software.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5" name="Shape 585"/>
        <p:cNvGrpSpPr/>
        <p:nvPr/>
      </p:nvGrpSpPr>
      <p:grpSpPr>
        <a:xfrm>
          <a:off x="0" y="0"/>
          <a:ext cx="0" cy="0"/>
          <a:chOff x="0" y="0"/>
          <a:chExt cx="0" cy="0"/>
        </a:xfrm>
      </p:grpSpPr>
      <p:sp>
        <p:nvSpPr>
          <p:cNvPr id="586" name="Google Shape;586;p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S = Single </a:t>
            </a:r>
            <a:r>
              <a:rPr b="1" lang="en-US">
                <a:solidFill>
                  <a:srgbClr val="0080C9"/>
                </a:solidFill>
              </a:rPr>
              <a:t>Responsibility</a:t>
            </a:r>
            <a:r>
              <a:rPr b="1" lang="en-US">
                <a:solidFill>
                  <a:srgbClr val="0080C9"/>
                </a:solidFill>
              </a:rPr>
              <a:t> Principle </a:t>
            </a:r>
            <a:endParaRPr b="1">
              <a:solidFill>
                <a:srgbClr val="0080C9"/>
              </a:solidFill>
            </a:endParaRPr>
          </a:p>
        </p:txBody>
      </p:sp>
      <p:sp>
        <p:nvSpPr>
          <p:cNvPr id="587" name="Google Shape;587;p59"/>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588" name="Google Shape;588;p59"/>
          <p:cNvSpPr txBox="1"/>
          <p:nvPr/>
        </p:nvSpPr>
        <p:spPr>
          <a:xfrm>
            <a:off x="838200" y="1321525"/>
            <a:ext cx="916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1F2328"/>
                </a:solidFill>
                <a:highlight>
                  <a:srgbClr val="FFFFFF"/>
                </a:highlight>
              </a:rPr>
              <a:t>Design principles encourage us to create more maintainable, understandable, and flexible software.</a:t>
            </a:r>
            <a:endParaRPr/>
          </a:p>
        </p:txBody>
      </p:sp>
      <p:pic>
        <p:nvPicPr>
          <p:cNvPr id="589" name="Google Shape;589;p59"/>
          <p:cNvPicPr preferRelativeResize="0"/>
          <p:nvPr/>
        </p:nvPicPr>
        <p:blipFill rotWithShape="1">
          <a:blip r:embed="rId3">
            <a:alphaModFix/>
          </a:blip>
          <a:srcRect b="5946" l="9547" r="12637" t="5955"/>
          <a:stretch/>
        </p:blipFill>
        <p:spPr>
          <a:xfrm>
            <a:off x="4753150" y="1794900"/>
            <a:ext cx="7491777" cy="4119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4" name="Shape 594"/>
        <p:cNvGrpSpPr/>
        <p:nvPr/>
      </p:nvGrpSpPr>
      <p:grpSpPr>
        <a:xfrm>
          <a:off x="0" y="0"/>
          <a:ext cx="0" cy="0"/>
          <a:chOff x="0" y="0"/>
          <a:chExt cx="0" cy="0"/>
        </a:xfrm>
      </p:grpSpPr>
      <p:sp>
        <p:nvSpPr>
          <p:cNvPr id="595" name="Google Shape;595;p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O</a:t>
            </a:r>
            <a:r>
              <a:rPr b="1" lang="en-US">
                <a:solidFill>
                  <a:srgbClr val="0080C9"/>
                </a:solidFill>
              </a:rPr>
              <a:t> = Open/Close Principle </a:t>
            </a:r>
            <a:endParaRPr b="1">
              <a:solidFill>
                <a:srgbClr val="0080C9"/>
              </a:solidFill>
            </a:endParaRPr>
          </a:p>
        </p:txBody>
      </p:sp>
      <p:sp>
        <p:nvSpPr>
          <p:cNvPr id="596" name="Google Shape;596;p60"/>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597" name="Google Shape;597;p60"/>
          <p:cNvSpPr txBox="1"/>
          <p:nvPr/>
        </p:nvSpPr>
        <p:spPr>
          <a:xfrm>
            <a:off x="838200" y="1321525"/>
            <a:ext cx="916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1F2328"/>
                </a:solidFill>
                <a:highlight>
                  <a:srgbClr val="FFFFFF"/>
                </a:highlight>
              </a:rPr>
              <a:t>Design principles encourage us to create more maintainable, understandable, and flexible software.</a:t>
            </a:r>
            <a:endParaRPr/>
          </a:p>
        </p:txBody>
      </p:sp>
      <p:pic>
        <p:nvPicPr>
          <p:cNvPr id="598" name="Google Shape;598;p60"/>
          <p:cNvPicPr preferRelativeResize="0"/>
          <p:nvPr/>
        </p:nvPicPr>
        <p:blipFill rotWithShape="1">
          <a:blip r:embed="rId3">
            <a:alphaModFix/>
          </a:blip>
          <a:srcRect b="2218" l="13668" r="9972" t="9050"/>
          <a:stretch/>
        </p:blipFill>
        <p:spPr>
          <a:xfrm>
            <a:off x="3852325" y="1852075"/>
            <a:ext cx="8339677" cy="43055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3" name="Shape 603"/>
        <p:cNvGrpSpPr/>
        <p:nvPr/>
      </p:nvGrpSpPr>
      <p:grpSpPr>
        <a:xfrm>
          <a:off x="0" y="0"/>
          <a:ext cx="0" cy="0"/>
          <a:chOff x="0" y="0"/>
          <a:chExt cx="0" cy="0"/>
        </a:xfrm>
      </p:grpSpPr>
      <p:sp>
        <p:nvSpPr>
          <p:cNvPr id="604" name="Google Shape;604;p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L</a:t>
            </a:r>
            <a:r>
              <a:rPr b="1" lang="en-US">
                <a:solidFill>
                  <a:srgbClr val="0080C9"/>
                </a:solidFill>
              </a:rPr>
              <a:t> = Liskov Inversion Principle</a:t>
            </a:r>
            <a:endParaRPr b="1">
              <a:solidFill>
                <a:srgbClr val="0080C9"/>
              </a:solidFill>
            </a:endParaRPr>
          </a:p>
        </p:txBody>
      </p:sp>
      <p:sp>
        <p:nvSpPr>
          <p:cNvPr id="605" name="Google Shape;605;p61"/>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606" name="Google Shape;606;p61"/>
          <p:cNvSpPr txBox="1"/>
          <p:nvPr/>
        </p:nvSpPr>
        <p:spPr>
          <a:xfrm>
            <a:off x="838200" y="1321525"/>
            <a:ext cx="916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1F2328"/>
                </a:solidFill>
                <a:highlight>
                  <a:srgbClr val="FFFFFF"/>
                </a:highlight>
              </a:rPr>
              <a:t>Design principles encourage us to create more maintainable, understandable, and flexible software.</a:t>
            </a:r>
            <a:endParaRPr/>
          </a:p>
        </p:txBody>
      </p:sp>
      <p:pic>
        <p:nvPicPr>
          <p:cNvPr id="607" name="Google Shape;607;p61"/>
          <p:cNvPicPr preferRelativeResize="0"/>
          <p:nvPr/>
        </p:nvPicPr>
        <p:blipFill rotWithShape="1">
          <a:blip r:embed="rId3">
            <a:alphaModFix/>
          </a:blip>
          <a:srcRect b="2533" l="5205" r="5500" t="4676"/>
          <a:stretch/>
        </p:blipFill>
        <p:spPr>
          <a:xfrm>
            <a:off x="5667423" y="1690825"/>
            <a:ext cx="7324678" cy="4923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2" name="Shape 612"/>
        <p:cNvGrpSpPr/>
        <p:nvPr/>
      </p:nvGrpSpPr>
      <p:grpSpPr>
        <a:xfrm>
          <a:off x="0" y="0"/>
          <a:ext cx="0" cy="0"/>
          <a:chOff x="0" y="0"/>
          <a:chExt cx="0" cy="0"/>
        </a:xfrm>
      </p:grpSpPr>
      <p:sp>
        <p:nvSpPr>
          <p:cNvPr id="613" name="Google Shape;613;p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I</a:t>
            </a:r>
            <a:r>
              <a:rPr b="1" lang="en-US">
                <a:solidFill>
                  <a:srgbClr val="0080C9"/>
                </a:solidFill>
              </a:rPr>
              <a:t> = Interface Segregation Principle </a:t>
            </a:r>
            <a:endParaRPr b="1">
              <a:solidFill>
                <a:srgbClr val="0080C9"/>
              </a:solidFill>
            </a:endParaRPr>
          </a:p>
        </p:txBody>
      </p:sp>
      <p:sp>
        <p:nvSpPr>
          <p:cNvPr id="614" name="Google Shape;614;p62"/>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615" name="Google Shape;615;p62"/>
          <p:cNvSpPr txBox="1"/>
          <p:nvPr/>
        </p:nvSpPr>
        <p:spPr>
          <a:xfrm>
            <a:off x="838200" y="1321525"/>
            <a:ext cx="916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1F2328"/>
                </a:solidFill>
                <a:highlight>
                  <a:srgbClr val="FFFFFF"/>
                </a:highlight>
              </a:rPr>
              <a:t>Design principles encourage us to create more maintainable,understandable, and flexible software.</a:t>
            </a:r>
            <a:endParaRPr/>
          </a:p>
        </p:txBody>
      </p:sp>
      <p:pic>
        <p:nvPicPr>
          <p:cNvPr id="616" name="Google Shape;616;p62"/>
          <p:cNvPicPr preferRelativeResize="0"/>
          <p:nvPr/>
        </p:nvPicPr>
        <p:blipFill>
          <a:blip r:embed="rId3">
            <a:alphaModFix/>
          </a:blip>
          <a:stretch>
            <a:fillRect/>
          </a:stretch>
        </p:blipFill>
        <p:spPr>
          <a:xfrm>
            <a:off x="2913933" y="1802817"/>
            <a:ext cx="9553223" cy="4677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1" name="Shape 621"/>
        <p:cNvGrpSpPr/>
        <p:nvPr/>
      </p:nvGrpSpPr>
      <p:grpSpPr>
        <a:xfrm>
          <a:off x="0" y="0"/>
          <a:ext cx="0" cy="0"/>
          <a:chOff x="0" y="0"/>
          <a:chExt cx="0" cy="0"/>
        </a:xfrm>
      </p:grpSpPr>
      <p:sp>
        <p:nvSpPr>
          <p:cNvPr id="622" name="Google Shape;622;p6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D</a:t>
            </a:r>
            <a:r>
              <a:rPr b="1" lang="en-US">
                <a:solidFill>
                  <a:srgbClr val="0080C9"/>
                </a:solidFill>
              </a:rPr>
              <a:t> = Dependency Inversion Principle</a:t>
            </a:r>
            <a:endParaRPr b="1">
              <a:solidFill>
                <a:srgbClr val="0080C9"/>
              </a:solidFill>
            </a:endParaRPr>
          </a:p>
        </p:txBody>
      </p:sp>
      <p:sp>
        <p:nvSpPr>
          <p:cNvPr id="623" name="Google Shape;623;p63"/>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624" name="Google Shape;624;p63"/>
          <p:cNvSpPr txBox="1"/>
          <p:nvPr/>
        </p:nvSpPr>
        <p:spPr>
          <a:xfrm>
            <a:off x="838200" y="1321525"/>
            <a:ext cx="916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1F2328"/>
                </a:solidFill>
                <a:highlight>
                  <a:srgbClr val="FFFFFF"/>
                </a:highlight>
              </a:rPr>
              <a:t>Design principles encourage us to create more maintainable,understandable, and flexible software.</a:t>
            </a:r>
            <a:endParaRPr/>
          </a:p>
        </p:txBody>
      </p:sp>
      <p:pic>
        <p:nvPicPr>
          <p:cNvPr id="625" name="Google Shape;625;p63"/>
          <p:cNvPicPr preferRelativeResize="0"/>
          <p:nvPr/>
        </p:nvPicPr>
        <p:blipFill rotWithShape="1">
          <a:blip r:embed="rId3">
            <a:alphaModFix/>
          </a:blip>
          <a:srcRect b="2390" l="2918" r="2928" t="6716"/>
          <a:stretch/>
        </p:blipFill>
        <p:spPr>
          <a:xfrm>
            <a:off x="4815425" y="1989675"/>
            <a:ext cx="7261651" cy="441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01</a:t>
            </a:r>
            <a:r>
              <a:rPr b="1" lang="en-US">
                <a:solidFill>
                  <a:srgbClr val="0080C9"/>
                </a:solidFill>
              </a:rPr>
              <a:t>. </a:t>
            </a:r>
            <a:r>
              <a:rPr b="1" lang="en-US">
                <a:solidFill>
                  <a:srgbClr val="0080C9"/>
                </a:solidFill>
              </a:rPr>
              <a:t>Learned Topics</a:t>
            </a:r>
            <a:endParaRPr b="1">
              <a:solidFill>
                <a:srgbClr val="0080C9"/>
              </a:solidFill>
            </a:endParaRPr>
          </a:p>
        </p:txBody>
      </p:sp>
      <p:sp>
        <p:nvSpPr>
          <p:cNvPr id="217" name="Google Shape;217;p37"/>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sz="2000"/>
              <a:t>‹#›</a:t>
            </a:fld>
            <a:endParaRPr sz="2000"/>
          </a:p>
        </p:txBody>
      </p:sp>
      <p:sp>
        <p:nvSpPr>
          <p:cNvPr id="218" name="Google Shape;218;p37"/>
          <p:cNvSpPr txBox="1"/>
          <p:nvPr/>
        </p:nvSpPr>
        <p:spPr>
          <a:xfrm>
            <a:off x="838200" y="2212150"/>
            <a:ext cx="9279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800"/>
              <a:t>“Clean code always looks like it was written by someone who cares.” </a:t>
            </a:r>
            <a:endParaRPr i="1" sz="1800"/>
          </a:p>
          <a:p>
            <a:pPr indent="457200" lvl="0" marL="5029200" rtl="0" algn="l">
              <a:spcBef>
                <a:spcPts val="0"/>
              </a:spcBef>
              <a:spcAft>
                <a:spcPts val="0"/>
              </a:spcAft>
              <a:buNone/>
            </a:pPr>
            <a:r>
              <a:rPr lang="en-US" sz="1800"/>
              <a:t>~ Robert C. Martin</a:t>
            </a:r>
            <a:endParaRPr sz="1800"/>
          </a:p>
          <a:p>
            <a:pPr indent="0" lvl="0" marL="0" rtl="0" algn="l">
              <a:spcBef>
                <a:spcPts val="0"/>
              </a:spcBef>
              <a:spcAft>
                <a:spcPts val="0"/>
              </a:spcAft>
              <a:buNone/>
            </a:pPr>
            <a:r>
              <a:t/>
            </a:r>
            <a:endParaRPr sz="1800">
              <a:solidFill>
                <a:schemeClr val="lt1"/>
              </a:solidFill>
              <a:highlight>
                <a:srgbClr val="434343"/>
              </a:highlight>
            </a:endParaRPr>
          </a:p>
          <a:p>
            <a:pPr indent="0" lvl="0" marL="0" rtl="0" algn="l">
              <a:spcBef>
                <a:spcPts val="0"/>
              </a:spcBef>
              <a:spcAft>
                <a:spcPts val="0"/>
              </a:spcAft>
              <a:buNone/>
            </a:pPr>
            <a:r>
              <a:rPr lang="en-US" sz="1800">
                <a:solidFill>
                  <a:schemeClr val="lt1"/>
                </a:solidFill>
                <a:highlight>
                  <a:srgbClr val="434343"/>
                </a:highlight>
              </a:rPr>
              <a:t> Clean Code </a:t>
            </a:r>
            <a:r>
              <a:rPr lang="en-US" sz="1800">
                <a:solidFill>
                  <a:schemeClr val="lt1"/>
                </a:solidFill>
                <a:highlight>
                  <a:schemeClr val="lt1"/>
                </a:highlight>
              </a:rPr>
              <a:t>  </a:t>
            </a:r>
            <a:r>
              <a:rPr lang="en-US" sz="1700">
                <a:solidFill>
                  <a:schemeClr val="lt1"/>
                </a:solidFill>
                <a:highlight>
                  <a:srgbClr val="2F5496"/>
                </a:highlight>
              </a:rPr>
              <a:t> Meaningful Names </a:t>
            </a:r>
            <a:r>
              <a:rPr lang="en-US" sz="1700">
                <a:solidFill>
                  <a:schemeClr val="lt1"/>
                </a:solidFill>
                <a:highlight>
                  <a:schemeClr val="lt1"/>
                </a:highlight>
              </a:rPr>
              <a:t>  </a:t>
            </a:r>
            <a:r>
              <a:rPr lang="en-US" sz="1700">
                <a:solidFill>
                  <a:schemeClr val="lt1"/>
                </a:solidFill>
                <a:highlight>
                  <a:srgbClr val="1B786F"/>
                </a:highlight>
              </a:rPr>
              <a:t> Functions</a:t>
            </a:r>
            <a:r>
              <a:rPr lang="en-US" sz="1700">
                <a:solidFill>
                  <a:schemeClr val="lt1"/>
                </a:solidFill>
                <a:highlight>
                  <a:schemeClr val="lt1"/>
                </a:highlight>
              </a:rPr>
              <a:t>  </a:t>
            </a:r>
            <a:r>
              <a:rPr lang="en-US" sz="1700">
                <a:solidFill>
                  <a:schemeClr val="lt1"/>
                </a:solidFill>
                <a:highlight>
                  <a:srgbClr val="660000"/>
                </a:highlight>
              </a:rPr>
              <a:t> Commenting Rules </a:t>
            </a:r>
            <a:endParaRPr sz="1700">
              <a:solidFill>
                <a:schemeClr val="lt1"/>
              </a:solidFill>
              <a:highlight>
                <a:srgbClr val="660000"/>
              </a:highlight>
            </a:endParaRPr>
          </a:p>
        </p:txBody>
      </p:sp>
      <p:sp>
        <p:nvSpPr>
          <p:cNvPr id="219" name="Google Shape;219;p37"/>
          <p:cNvSpPr txBox="1"/>
          <p:nvPr/>
        </p:nvSpPr>
        <p:spPr>
          <a:xfrm>
            <a:off x="838200" y="1811950"/>
            <a:ext cx="2566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b="1" lang="en-US" sz="1900">
                <a:solidFill>
                  <a:schemeClr val="dk1"/>
                </a:solidFill>
              </a:rPr>
              <a:t>Clean Coding:</a:t>
            </a:r>
            <a:endParaRPr b="1" sz="1600">
              <a:solidFill>
                <a:schemeClr val="dk1"/>
              </a:solidFill>
            </a:endParaRPr>
          </a:p>
        </p:txBody>
      </p:sp>
      <p:sp>
        <p:nvSpPr>
          <p:cNvPr id="220" name="Google Shape;220;p37"/>
          <p:cNvSpPr txBox="1"/>
          <p:nvPr/>
        </p:nvSpPr>
        <p:spPr>
          <a:xfrm>
            <a:off x="838200" y="4215034"/>
            <a:ext cx="103875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2F5496"/>
                </a:solidFill>
              </a:rPr>
              <a:t>“</a:t>
            </a:r>
            <a:r>
              <a:rPr b="1" lang="en-US" sz="1800">
                <a:solidFill>
                  <a:srgbClr val="2F5496"/>
                </a:solidFill>
              </a:rPr>
              <a:t>5”</a:t>
            </a:r>
            <a:r>
              <a:rPr lang="en-US" sz="1800"/>
              <a:t> </a:t>
            </a:r>
            <a:r>
              <a:rPr lang="en-US" sz="1800"/>
              <a:t>Design principles given us by Uncle Bob (Robert C. Martin)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700">
                <a:solidFill>
                  <a:schemeClr val="lt1"/>
                </a:solidFill>
                <a:highlight>
                  <a:srgbClr val="840D35"/>
                </a:highlight>
              </a:rPr>
              <a:t> S = Single Responsibility Principle </a:t>
            </a:r>
            <a:r>
              <a:rPr lang="en-US" sz="1700">
                <a:solidFill>
                  <a:schemeClr val="lt1"/>
                </a:solidFill>
                <a:highlight>
                  <a:schemeClr val="lt1"/>
                </a:highlight>
              </a:rPr>
              <a:t>  </a:t>
            </a:r>
            <a:r>
              <a:rPr lang="en-US" sz="1700">
                <a:solidFill>
                  <a:schemeClr val="lt1"/>
                </a:solidFill>
                <a:highlight>
                  <a:srgbClr val="073763"/>
                </a:highlight>
              </a:rPr>
              <a:t> </a:t>
            </a:r>
            <a:r>
              <a:rPr lang="en-US" sz="1700">
                <a:solidFill>
                  <a:schemeClr val="lt1"/>
                </a:solidFill>
                <a:highlight>
                  <a:srgbClr val="073763"/>
                </a:highlight>
              </a:rPr>
              <a:t>O = Open/Closed Principle Principle </a:t>
            </a:r>
            <a:r>
              <a:rPr lang="en-US" sz="1700">
                <a:solidFill>
                  <a:schemeClr val="lt1"/>
                </a:solidFill>
                <a:highlight>
                  <a:srgbClr val="073763"/>
                </a:highlight>
              </a:rPr>
              <a:t> </a:t>
            </a:r>
            <a:r>
              <a:rPr lang="en-US" sz="1700">
                <a:solidFill>
                  <a:schemeClr val="lt1"/>
                </a:solidFill>
                <a:highlight>
                  <a:schemeClr val="lt1"/>
                </a:highlight>
              </a:rPr>
              <a:t> </a:t>
            </a:r>
            <a:endParaRPr sz="1700">
              <a:solidFill>
                <a:schemeClr val="lt1"/>
              </a:solidFill>
              <a:highlight>
                <a:schemeClr val="lt1"/>
              </a:highlight>
            </a:endParaRPr>
          </a:p>
          <a:p>
            <a:pPr indent="0" lvl="0" marL="0" rtl="0" algn="l">
              <a:spcBef>
                <a:spcPts val="0"/>
              </a:spcBef>
              <a:spcAft>
                <a:spcPts val="0"/>
              </a:spcAft>
              <a:buNone/>
            </a:pPr>
            <a:r>
              <a:t/>
            </a:r>
            <a:endParaRPr sz="1700">
              <a:solidFill>
                <a:schemeClr val="lt1"/>
              </a:solidFill>
              <a:highlight>
                <a:srgbClr val="FF9900"/>
              </a:highlight>
            </a:endParaRPr>
          </a:p>
          <a:p>
            <a:pPr indent="0" lvl="0" marL="0" rtl="0" algn="l">
              <a:spcBef>
                <a:spcPts val="0"/>
              </a:spcBef>
              <a:spcAft>
                <a:spcPts val="0"/>
              </a:spcAft>
              <a:buNone/>
            </a:pPr>
            <a:r>
              <a:rPr lang="en-US" sz="1700">
                <a:solidFill>
                  <a:schemeClr val="lt1"/>
                </a:solidFill>
                <a:highlight>
                  <a:srgbClr val="783F04"/>
                </a:highlight>
              </a:rPr>
              <a:t> </a:t>
            </a:r>
            <a:r>
              <a:rPr lang="en-US" sz="1700">
                <a:solidFill>
                  <a:schemeClr val="lt1"/>
                </a:solidFill>
                <a:highlight>
                  <a:srgbClr val="783F04"/>
                </a:highlight>
              </a:rPr>
              <a:t>L = Liskov Substitution Principle</a:t>
            </a:r>
            <a:r>
              <a:rPr lang="en-US" sz="1700">
                <a:solidFill>
                  <a:schemeClr val="lt1"/>
                </a:solidFill>
                <a:highlight>
                  <a:schemeClr val="lt1"/>
                </a:highlight>
              </a:rPr>
              <a:t>  </a:t>
            </a:r>
            <a:r>
              <a:rPr lang="en-US" sz="1700">
                <a:solidFill>
                  <a:schemeClr val="lt1"/>
                </a:solidFill>
                <a:highlight>
                  <a:srgbClr val="000000"/>
                </a:highlight>
              </a:rPr>
              <a:t> I = Interface Segregation Principle </a:t>
            </a:r>
            <a:r>
              <a:rPr lang="en-US" sz="1700">
                <a:solidFill>
                  <a:schemeClr val="lt1"/>
                </a:solidFill>
                <a:highlight>
                  <a:schemeClr val="lt1"/>
                </a:highlight>
              </a:rPr>
              <a:t>  </a:t>
            </a:r>
            <a:endParaRPr sz="1700">
              <a:solidFill>
                <a:schemeClr val="lt1"/>
              </a:solidFill>
              <a:highlight>
                <a:schemeClr val="lt1"/>
              </a:highlight>
            </a:endParaRPr>
          </a:p>
          <a:p>
            <a:pPr indent="0" lvl="0" marL="0" rtl="0" algn="l">
              <a:spcBef>
                <a:spcPts val="0"/>
              </a:spcBef>
              <a:spcAft>
                <a:spcPts val="0"/>
              </a:spcAft>
              <a:buNone/>
            </a:pPr>
            <a:r>
              <a:t/>
            </a:r>
            <a:endParaRPr sz="1700">
              <a:solidFill>
                <a:schemeClr val="lt1"/>
              </a:solidFill>
              <a:highlight>
                <a:srgbClr val="38761D"/>
              </a:highlight>
            </a:endParaRPr>
          </a:p>
          <a:p>
            <a:pPr indent="0" lvl="0" marL="0" rtl="0" algn="l">
              <a:spcBef>
                <a:spcPts val="0"/>
              </a:spcBef>
              <a:spcAft>
                <a:spcPts val="0"/>
              </a:spcAft>
              <a:buNone/>
            </a:pPr>
            <a:r>
              <a:rPr lang="en-US" sz="1700">
                <a:solidFill>
                  <a:schemeClr val="lt1"/>
                </a:solidFill>
                <a:highlight>
                  <a:srgbClr val="1B786F"/>
                </a:highlight>
              </a:rPr>
              <a:t> D = Dependency Inversion Principle</a:t>
            </a:r>
            <a:r>
              <a:rPr lang="en-US" sz="1700">
                <a:solidFill>
                  <a:schemeClr val="lt1"/>
                </a:solidFill>
                <a:highlight>
                  <a:srgbClr val="274E13"/>
                </a:highlight>
              </a:rPr>
              <a:t> </a:t>
            </a:r>
            <a:r>
              <a:rPr b="1" lang="en-US" sz="1700">
                <a:solidFill>
                  <a:schemeClr val="lt1"/>
                </a:solidFill>
                <a:highlight>
                  <a:srgbClr val="274E13"/>
                </a:highlight>
              </a:rPr>
              <a:t>  </a:t>
            </a:r>
            <a:r>
              <a:rPr b="1" lang="en-US" sz="1700">
                <a:solidFill>
                  <a:schemeClr val="lt1"/>
                </a:solidFill>
                <a:highlight>
                  <a:srgbClr val="000000"/>
                </a:highlight>
              </a:rPr>
              <a:t>  </a:t>
            </a:r>
            <a:r>
              <a:rPr b="1" lang="en-US" sz="1500">
                <a:solidFill>
                  <a:schemeClr val="lt1"/>
                </a:solidFill>
                <a:highlight>
                  <a:srgbClr val="000000"/>
                </a:highlight>
              </a:rPr>
              <a:t>  </a:t>
            </a:r>
            <a:r>
              <a:rPr b="1" lang="en-US" sz="1500">
                <a:solidFill>
                  <a:schemeClr val="lt1"/>
                </a:solidFill>
                <a:highlight>
                  <a:srgbClr val="000000"/>
                </a:highlight>
              </a:rPr>
              <a:t> </a:t>
            </a:r>
            <a:endParaRPr sz="1500">
              <a:solidFill>
                <a:schemeClr val="lt1"/>
              </a:solidFill>
              <a:highlight>
                <a:srgbClr val="000000"/>
              </a:highlight>
            </a:endParaRPr>
          </a:p>
        </p:txBody>
      </p:sp>
      <p:sp>
        <p:nvSpPr>
          <p:cNvPr id="221" name="Google Shape;221;p37"/>
          <p:cNvSpPr txBox="1"/>
          <p:nvPr/>
        </p:nvSpPr>
        <p:spPr>
          <a:xfrm>
            <a:off x="838200" y="3814826"/>
            <a:ext cx="34113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b="1" lang="en-US" sz="1900">
                <a:solidFill>
                  <a:schemeClr val="dk1"/>
                </a:solidFill>
              </a:rPr>
              <a:t>SOLID Principle:</a:t>
            </a:r>
            <a:endParaRPr b="1"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0" name="Shape 630"/>
        <p:cNvGrpSpPr/>
        <p:nvPr/>
      </p:nvGrpSpPr>
      <p:grpSpPr>
        <a:xfrm>
          <a:off x="0" y="0"/>
          <a:ext cx="0" cy="0"/>
          <a:chOff x="0" y="0"/>
          <a:chExt cx="0" cy="0"/>
        </a:xfrm>
      </p:grpSpPr>
      <p:sp>
        <p:nvSpPr>
          <p:cNvPr id="631" name="Google Shape;631;p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3600"/>
              <a:buFont typeface="Times New Roman"/>
              <a:buNone/>
            </a:pPr>
            <a:r>
              <a:rPr b="1" lang="en-US">
                <a:solidFill>
                  <a:srgbClr val="0080C9"/>
                </a:solidFill>
              </a:rPr>
              <a:t>Design Pattern</a:t>
            </a:r>
            <a:endParaRPr b="1">
              <a:solidFill>
                <a:srgbClr val="0080C9"/>
              </a:solidFill>
            </a:endParaRPr>
          </a:p>
        </p:txBody>
      </p:sp>
      <p:sp>
        <p:nvSpPr>
          <p:cNvPr id="632" name="Google Shape;632;p64"/>
          <p:cNvSpPr txBox="1"/>
          <p:nvPr>
            <p:ph idx="12" type="sldNum"/>
          </p:nvPr>
        </p:nvSpPr>
        <p:spPr>
          <a:xfrm>
            <a:off x="11225700" y="6157625"/>
            <a:ext cx="9663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33" name="Google Shape;633;p64"/>
          <p:cNvSpPr txBox="1"/>
          <p:nvPr/>
        </p:nvSpPr>
        <p:spPr>
          <a:xfrm>
            <a:off x="889000" y="1321525"/>
            <a:ext cx="867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1F2328"/>
                </a:solidFill>
                <a:highlight>
                  <a:srgbClr val="FFFFFF"/>
                </a:highlight>
              </a:rPr>
              <a:t>Design patterns are general, reusable solutions to common problems that arise in software design.</a:t>
            </a:r>
            <a:endParaRPr/>
          </a:p>
        </p:txBody>
      </p:sp>
      <p:sp>
        <p:nvSpPr>
          <p:cNvPr id="634" name="Google Shape;634;p64"/>
          <p:cNvSpPr txBox="1"/>
          <p:nvPr/>
        </p:nvSpPr>
        <p:spPr>
          <a:xfrm>
            <a:off x="889000" y="2381250"/>
            <a:ext cx="30000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F2328"/>
              </a:buClr>
              <a:buSzPts val="1200"/>
              <a:buAutoNum type="arabicPeriod"/>
            </a:pPr>
            <a:r>
              <a:rPr lang="en-US" sz="1200">
                <a:solidFill>
                  <a:srgbClr val="1F2328"/>
                </a:solidFill>
                <a:highlight>
                  <a:srgbClr val="FFFFFF"/>
                </a:highlight>
              </a:rPr>
              <a:t>Creational Patterns</a:t>
            </a:r>
            <a:endParaRPr sz="1200">
              <a:solidFill>
                <a:srgbClr val="1F2328"/>
              </a:solidFill>
              <a:highlight>
                <a:srgbClr val="FFFFFF"/>
              </a:highlight>
            </a:endParaRPr>
          </a:p>
        </p:txBody>
      </p:sp>
      <p:sp>
        <p:nvSpPr>
          <p:cNvPr id="635" name="Google Shape;635;p64"/>
          <p:cNvSpPr txBox="1"/>
          <p:nvPr/>
        </p:nvSpPr>
        <p:spPr>
          <a:xfrm>
            <a:off x="1143000" y="2910400"/>
            <a:ext cx="30000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F2328"/>
              </a:buClr>
              <a:buSzPts val="1200"/>
              <a:buChar char="●"/>
            </a:pPr>
            <a:r>
              <a:rPr lang="en-US" sz="1200">
                <a:solidFill>
                  <a:srgbClr val="1F2328"/>
                </a:solidFill>
                <a:highlight>
                  <a:srgbClr val="FFFFFF"/>
                </a:highlight>
              </a:rPr>
              <a:t>a. </a:t>
            </a:r>
            <a:r>
              <a:rPr lang="en-US" sz="1200" u="sng">
                <a:solidFill>
                  <a:schemeClr val="hlink"/>
                </a:solidFill>
                <a:highlight>
                  <a:srgbClr val="FFFFFF"/>
                </a:highlight>
                <a:hlinkClick r:id="rId3"/>
              </a:rPr>
              <a:t>Builder</a:t>
            </a:r>
            <a:endParaRPr sz="1200" u="sng">
              <a:solidFill>
                <a:schemeClr val="hlink"/>
              </a:solidFill>
              <a:highlight>
                <a:srgbClr val="FFFFFF"/>
              </a:highlight>
            </a:endParaRPr>
          </a:p>
        </p:txBody>
      </p:sp>
      <p:pic>
        <p:nvPicPr>
          <p:cNvPr id="636" name="Google Shape;636;p64"/>
          <p:cNvPicPr preferRelativeResize="0"/>
          <p:nvPr/>
        </p:nvPicPr>
        <p:blipFill>
          <a:blip r:embed="rId4">
            <a:alphaModFix/>
          </a:blip>
          <a:stretch>
            <a:fillRect/>
          </a:stretch>
        </p:blipFill>
        <p:spPr>
          <a:xfrm>
            <a:off x="4295400" y="1843225"/>
            <a:ext cx="6930885" cy="4162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 name="Shape 641"/>
        <p:cNvGrpSpPr/>
        <p:nvPr/>
      </p:nvGrpSpPr>
      <p:grpSpPr>
        <a:xfrm>
          <a:off x="0" y="0"/>
          <a:ext cx="0" cy="0"/>
          <a:chOff x="0" y="0"/>
          <a:chExt cx="0" cy="0"/>
        </a:xfrm>
      </p:grpSpPr>
      <p:sp>
        <p:nvSpPr>
          <p:cNvPr id="642" name="Google Shape;642;p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3600"/>
              <a:buFont typeface="Times New Roman"/>
              <a:buNone/>
            </a:pPr>
            <a:r>
              <a:rPr b="1" lang="en-US">
                <a:solidFill>
                  <a:srgbClr val="0080C9"/>
                </a:solidFill>
              </a:rPr>
              <a:t>Design Pattern</a:t>
            </a:r>
            <a:endParaRPr b="1">
              <a:solidFill>
                <a:srgbClr val="0080C9"/>
              </a:solidFill>
            </a:endParaRPr>
          </a:p>
        </p:txBody>
      </p:sp>
      <p:sp>
        <p:nvSpPr>
          <p:cNvPr id="643" name="Google Shape;643;p65"/>
          <p:cNvSpPr txBox="1"/>
          <p:nvPr>
            <p:ph idx="12" type="sldNum"/>
          </p:nvPr>
        </p:nvSpPr>
        <p:spPr>
          <a:xfrm>
            <a:off x="11225700" y="6157625"/>
            <a:ext cx="9663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44" name="Google Shape;644;p65"/>
          <p:cNvSpPr txBox="1"/>
          <p:nvPr/>
        </p:nvSpPr>
        <p:spPr>
          <a:xfrm>
            <a:off x="889000" y="1321525"/>
            <a:ext cx="867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1F2328"/>
                </a:solidFill>
                <a:highlight>
                  <a:srgbClr val="FFFFFF"/>
                </a:highlight>
              </a:rPr>
              <a:t>Design patterns are general, reusable solutions to common problems that arise in software design.</a:t>
            </a:r>
            <a:endParaRPr/>
          </a:p>
        </p:txBody>
      </p:sp>
      <p:sp>
        <p:nvSpPr>
          <p:cNvPr id="645" name="Google Shape;645;p65"/>
          <p:cNvSpPr txBox="1"/>
          <p:nvPr/>
        </p:nvSpPr>
        <p:spPr>
          <a:xfrm>
            <a:off x="838200" y="2561175"/>
            <a:ext cx="30000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F2328"/>
              </a:buClr>
              <a:buSzPts val="1200"/>
              <a:buAutoNum type="arabicPeriod" startAt="2"/>
            </a:pPr>
            <a:r>
              <a:rPr lang="en-US" sz="1200">
                <a:solidFill>
                  <a:srgbClr val="1F2328"/>
                </a:solidFill>
                <a:highlight>
                  <a:srgbClr val="FFFFFF"/>
                </a:highlight>
              </a:rPr>
              <a:t>Structural Patterns</a:t>
            </a:r>
            <a:endParaRPr sz="1200">
              <a:solidFill>
                <a:srgbClr val="1F2328"/>
              </a:solidFill>
              <a:highlight>
                <a:srgbClr val="FFFFFF"/>
              </a:highlight>
            </a:endParaRPr>
          </a:p>
        </p:txBody>
      </p:sp>
      <p:sp>
        <p:nvSpPr>
          <p:cNvPr id="646" name="Google Shape;646;p65"/>
          <p:cNvSpPr txBox="1"/>
          <p:nvPr/>
        </p:nvSpPr>
        <p:spPr>
          <a:xfrm>
            <a:off x="1092200" y="3100925"/>
            <a:ext cx="30000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F2328"/>
              </a:buClr>
              <a:buSzPts val="1200"/>
              <a:buChar char="●"/>
            </a:pPr>
            <a:r>
              <a:rPr lang="en-US" sz="1200">
                <a:solidFill>
                  <a:srgbClr val="1F2328"/>
                </a:solidFill>
                <a:highlight>
                  <a:srgbClr val="FFFFFF"/>
                </a:highlight>
              </a:rPr>
              <a:t>a. </a:t>
            </a:r>
            <a:r>
              <a:rPr lang="en-US" sz="1200" u="sng">
                <a:solidFill>
                  <a:schemeClr val="hlink"/>
                </a:solidFill>
                <a:highlight>
                  <a:srgbClr val="FFFFFF"/>
                </a:highlight>
                <a:hlinkClick r:id="rId3"/>
              </a:rPr>
              <a:t>Proxy</a:t>
            </a:r>
            <a:endParaRPr sz="1200" u="sng">
              <a:solidFill>
                <a:schemeClr val="hlink"/>
              </a:solidFill>
              <a:highlight>
                <a:srgbClr val="FFFFFF"/>
              </a:highlight>
            </a:endParaRPr>
          </a:p>
        </p:txBody>
      </p:sp>
      <p:pic>
        <p:nvPicPr>
          <p:cNvPr id="647" name="Google Shape;647;p65"/>
          <p:cNvPicPr preferRelativeResize="0"/>
          <p:nvPr/>
        </p:nvPicPr>
        <p:blipFill>
          <a:blip r:embed="rId4">
            <a:alphaModFix/>
          </a:blip>
          <a:stretch>
            <a:fillRect/>
          </a:stretch>
        </p:blipFill>
        <p:spPr>
          <a:xfrm>
            <a:off x="4255200" y="2054900"/>
            <a:ext cx="7795001" cy="38881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2" name="Shape 652"/>
        <p:cNvGrpSpPr/>
        <p:nvPr/>
      </p:nvGrpSpPr>
      <p:grpSpPr>
        <a:xfrm>
          <a:off x="0" y="0"/>
          <a:ext cx="0" cy="0"/>
          <a:chOff x="0" y="0"/>
          <a:chExt cx="0" cy="0"/>
        </a:xfrm>
      </p:grpSpPr>
      <p:sp>
        <p:nvSpPr>
          <p:cNvPr id="653" name="Google Shape;653;p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3600"/>
              <a:buFont typeface="Times New Roman"/>
              <a:buNone/>
            </a:pPr>
            <a:r>
              <a:rPr b="1" lang="en-US">
                <a:solidFill>
                  <a:srgbClr val="0080C9"/>
                </a:solidFill>
              </a:rPr>
              <a:t>Design Pattern</a:t>
            </a:r>
            <a:endParaRPr b="1">
              <a:solidFill>
                <a:srgbClr val="0080C9"/>
              </a:solidFill>
            </a:endParaRPr>
          </a:p>
        </p:txBody>
      </p:sp>
      <p:sp>
        <p:nvSpPr>
          <p:cNvPr id="654" name="Google Shape;654;p66"/>
          <p:cNvSpPr txBox="1"/>
          <p:nvPr>
            <p:ph idx="12" type="sldNum"/>
          </p:nvPr>
        </p:nvSpPr>
        <p:spPr>
          <a:xfrm>
            <a:off x="11225700" y="6157625"/>
            <a:ext cx="9663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55" name="Google Shape;655;p66"/>
          <p:cNvSpPr txBox="1"/>
          <p:nvPr/>
        </p:nvSpPr>
        <p:spPr>
          <a:xfrm>
            <a:off x="889000" y="1321525"/>
            <a:ext cx="867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1F2328"/>
                </a:solidFill>
                <a:highlight>
                  <a:srgbClr val="FFFFFF"/>
                </a:highlight>
              </a:rPr>
              <a:t>Design patterns are general, reusable solutions to common problems that arise in software design.</a:t>
            </a:r>
            <a:endParaRPr/>
          </a:p>
        </p:txBody>
      </p:sp>
      <p:sp>
        <p:nvSpPr>
          <p:cNvPr id="656" name="Google Shape;656;p66"/>
          <p:cNvSpPr txBox="1"/>
          <p:nvPr/>
        </p:nvSpPr>
        <p:spPr>
          <a:xfrm>
            <a:off x="838200" y="2307175"/>
            <a:ext cx="30000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F2328"/>
              </a:buClr>
              <a:buSzPts val="1200"/>
              <a:buAutoNum type="arabicPeriod" startAt="3"/>
            </a:pPr>
            <a:r>
              <a:rPr lang="en-US" sz="1200">
                <a:solidFill>
                  <a:srgbClr val="1F2328"/>
                </a:solidFill>
                <a:highlight>
                  <a:srgbClr val="FFFFFF"/>
                </a:highlight>
              </a:rPr>
              <a:t>Behavioral Patterns</a:t>
            </a:r>
            <a:endParaRPr sz="1200">
              <a:solidFill>
                <a:srgbClr val="1F2328"/>
              </a:solidFill>
              <a:highlight>
                <a:srgbClr val="FFFFFF"/>
              </a:highlight>
            </a:endParaRPr>
          </a:p>
        </p:txBody>
      </p:sp>
      <p:sp>
        <p:nvSpPr>
          <p:cNvPr id="657" name="Google Shape;657;p66"/>
          <p:cNvSpPr txBox="1"/>
          <p:nvPr/>
        </p:nvSpPr>
        <p:spPr>
          <a:xfrm>
            <a:off x="1092200" y="2921025"/>
            <a:ext cx="3000000" cy="369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1F2328"/>
              </a:buClr>
              <a:buSzPts val="1200"/>
              <a:buChar char="●"/>
            </a:pPr>
            <a:r>
              <a:rPr lang="en-US" sz="1200">
                <a:solidFill>
                  <a:srgbClr val="1F2328"/>
                </a:solidFill>
                <a:highlight>
                  <a:srgbClr val="FFFFFF"/>
                </a:highlight>
              </a:rPr>
              <a:t>a. </a:t>
            </a:r>
            <a:r>
              <a:rPr lang="en-US" sz="1200" u="sng">
                <a:solidFill>
                  <a:schemeClr val="hlink"/>
                </a:solidFill>
                <a:highlight>
                  <a:srgbClr val="FFFFFF"/>
                </a:highlight>
                <a:hlinkClick r:id="rId3"/>
              </a:rPr>
              <a:t>Strategy</a:t>
            </a:r>
            <a:endParaRPr sz="1200" u="sng">
              <a:solidFill>
                <a:schemeClr val="hlink"/>
              </a:solidFill>
              <a:highlight>
                <a:srgbClr val="FFFFFF"/>
              </a:highlight>
            </a:endParaRPr>
          </a:p>
        </p:txBody>
      </p:sp>
      <p:pic>
        <p:nvPicPr>
          <p:cNvPr id="658" name="Google Shape;658;p66"/>
          <p:cNvPicPr preferRelativeResize="0"/>
          <p:nvPr/>
        </p:nvPicPr>
        <p:blipFill>
          <a:blip r:embed="rId4">
            <a:alphaModFix/>
          </a:blip>
          <a:stretch>
            <a:fillRect/>
          </a:stretch>
        </p:blipFill>
        <p:spPr>
          <a:xfrm>
            <a:off x="4244600" y="1843225"/>
            <a:ext cx="7039011" cy="4162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3" name="Shape 663"/>
        <p:cNvGrpSpPr/>
        <p:nvPr/>
      </p:nvGrpSpPr>
      <p:grpSpPr>
        <a:xfrm>
          <a:off x="0" y="0"/>
          <a:ext cx="0" cy="0"/>
          <a:chOff x="0" y="0"/>
          <a:chExt cx="0" cy="0"/>
        </a:xfrm>
      </p:grpSpPr>
      <p:sp>
        <p:nvSpPr>
          <p:cNvPr id="664" name="Google Shape;664;p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b="1" lang="en-US">
                <a:solidFill>
                  <a:srgbClr val="0080C9"/>
                </a:solidFill>
              </a:rPr>
              <a:t>Database</a:t>
            </a:r>
            <a:endParaRPr b="1">
              <a:solidFill>
                <a:srgbClr val="0080C9"/>
              </a:solidFill>
            </a:endParaRPr>
          </a:p>
        </p:txBody>
      </p:sp>
      <p:sp>
        <p:nvSpPr>
          <p:cNvPr id="665" name="Google Shape;665;p67"/>
          <p:cNvSpPr txBox="1"/>
          <p:nvPr>
            <p:ph idx="12" type="sldNum"/>
          </p:nvPr>
        </p:nvSpPr>
        <p:spPr>
          <a:xfrm>
            <a:off x="11225700" y="6157625"/>
            <a:ext cx="9663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666" name="Google Shape;666;p67"/>
          <p:cNvSpPr txBox="1"/>
          <p:nvPr/>
        </p:nvSpPr>
        <p:spPr>
          <a:xfrm>
            <a:off x="1372725" y="1690825"/>
            <a:ext cx="5574900" cy="16668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Lato"/>
              <a:buAutoNum type="arabicPeriod"/>
            </a:pPr>
            <a:r>
              <a:rPr lang="en-US" sz="2800">
                <a:solidFill>
                  <a:schemeClr val="dk1"/>
                </a:solidFill>
                <a:latin typeface="Lato"/>
                <a:ea typeface="Lato"/>
                <a:cs typeface="Lato"/>
                <a:sym typeface="Lato"/>
              </a:rPr>
              <a:t>DBMS keys:</a:t>
            </a:r>
            <a:endParaRPr sz="2800">
              <a:solidFill>
                <a:schemeClr val="dk1"/>
              </a:solidFill>
              <a:latin typeface="Lato"/>
              <a:ea typeface="Lato"/>
              <a:cs typeface="Lato"/>
              <a:sym typeface="Lato"/>
            </a:endParaRPr>
          </a:p>
          <a:p>
            <a:pPr indent="-406400" lvl="0" marL="457200" rtl="0" algn="l">
              <a:spcBef>
                <a:spcPts val="0"/>
              </a:spcBef>
              <a:spcAft>
                <a:spcPts val="0"/>
              </a:spcAft>
              <a:buClr>
                <a:schemeClr val="dk1"/>
              </a:buClr>
              <a:buSzPts val="2800"/>
              <a:buFont typeface="Lato"/>
              <a:buAutoNum type="arabicPeriod"/>
            </a:pPr>
            <a:r>
              <a:rPr lang="en-US" sz="2800">
                <a:solidFill>
                  <a:schemeClr val="dk1"/>
                </a:solidFill>
                <a:latin typeface="Lato"/>
                <a:ea typeface="Lato"/>
                <a:cs typeface="Lato"/>
                <a:sym typeface="Lato"/>
              </a:rPr>
              <a:t>Database Normalization </a:t>
            </a:r>
            <a:endParaRPr sz="2800">
              <a:solidFill>
                <a:schemeClr val="dk1"/>
              </a:solidFill>
              <a:latin typeface="Lato"/>
              <a:ea typeface="Lato"/>
              <a:cs typeface="Lato"/>
              <a:sym typeface="Lato"/>
            </a:endParaRPr>
          </a:p>
          <a:p>
            <a:pPr indent="-406400" lvl="0" marL="457200" rtl="0" algn="l">
              <a:spcBef>
                <a:spcPts val="0"/>
              </a:spcBef>
              <a:spcAft>
                <a:spcPts val="0"/>
              </a:spcAft>
              <a:buClr>
                <a:schemeClr val="dk1"/>
              </a:buClr>
              <a:buSzPts val="2800"/>
              <a:buFont typeface="Lato"/>
              <a:buAutoNum type="arabicPeriod"/>
            </a:pPr>
            <a:r>
              <a:rPr lang="en-US" sz="2800">
                <a:solidFill>
                  <a:schemeClr val="dk1"/>
                </a:solidFill>
                <a:latin typeface="Lato"/>
                <a:ea typeface="Lato"/>
                <a:cs typeface="Lato"/>
                <a:sym typeface="Lato"/>
              </a:rPr>
              <a:t>ACID properties </a:t>
            </a:r>
            <a:endParaRPr sz="2800">
              <a:solidFill>
                <a:schemeClr val="dk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1" name="Shape 671"/>
        <p:cNvGrpSpPr/>
        <p:nvPr/>
      </p:nvGrpSpPr>
      <p:grpSpPr>
        <a:xfrm>
          <a:off x="0" y="0"/>
          <a:ext cx="0" cy="0"/>
          <a:chOff x="0" y="0"/>
          <a:chExt cx="0" cy="0"/>
        </a:xfrm>
      </p:grpSpPr>
      <p:sp>
        <p:nvSpPr>
          <p:cNvPr id="672" name="Google Shape;672;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3600"/>
              <a:buFont typeface="Times New Roman"/>
              <a:buNone/>
            </a:pPr>
            <a:r>
              <a:rPr b="1" lang="en-US">
                <a:solidFill>
                  <a:srgbClr val="0080C9"/>
                </a:solidFill>
              </a:rPr>
              <a:t>Restful Architecture</a:t>
            </a:r>
            <a:endParaRPr b="1">
              <a:solidFill>
                <a:srgbClr val="0080C9"/>
              </a:solidFill>
            </a:endParaRPr>
          </a:p>
        </p:txBody>
      </p:sp>
      <p:sp>
        <p:nvSpPr>
          <p:cNvPr id="673" name="Google Shape;673;p68"/>
          <p:cNvSpPr txBox="1"/>
          <p:nvPr>
            <p:ph idx="12" type="sldNum"/>
          </p:nvPr>
        </p:nvSpPr>
        <p:spPr>
          <a:xfrm>
            <a:off x="11225700" y="6157625"/>
            <a:ext cx="9663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8" name="Shape 678"/>
        <p:cNvGrpSpPr/>
        <p:nvPr/>
      </p:nvGrpSpPr>
      <p:grpSpPr>
        <a:xfrm>
          <a:off x="0" y="0"/>
          <a:ext cx="0" cy="0"/>
          <a:chOff x="0" y="0"/>
          <a:chExt cx="0" cy="0"/>
        </a:xfrm>
      </p:grpSpPr>
      <p:sp>
        <p:nvSpPr>
          <p:cNvPr id="679" name="Google Shape;679;p6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3600"/>
              <a:buFont typeface="Times New Roman"/>
              <a:buNone/>
            </a:pPr>
            <a:r>
              <a:rPr b="1" lang="en-US">
                <a:solidFill>
                  <a:srgbClr val="0080C9"/>
                </a:solidFill>
              </a:rPr>
              <a:t>Testing with Mockito</a:t>
            </a:r>
            <a:endParaRPr b="1">
              <a:solidFill>
                <a:srgbClr val="0080C9"/>
              </a:solidFill>
            </a:endParaRPr>
          </a:p>
        </p:txBody>
      </p:sp>
      <p:sp>
        <p:nvSpPr>
          <p:cNvPr id="680" name="Google Shape;680;p69"/>
          <p:cNvSpPr txBox="1"/>
          <p:nvPr>
            <p:ph idx="1" type="body"/>
          </p:nvPr>
        </p:nvSpPr>
        <p:spPr>
          <a:xfrm>
            <a:off x="838200" y="1825625"/>
            <a:ext cx="10515600" cy="1471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solidFill>
                  <a:srgbClr val="0092D8"/>
                </a:solidFill>
              </a:rPr>
              <a:t>Insert Anomaly : </a:t>
            </a:r>
            <a:endParaRPr b="1">
              <a:solidFill>
                <a:srgbClr val="0092D8"/>
              </a:solidFill>
            </a:endParaRPr>
          </a:p>
          <a:p>
            <a:pPr indent="-381000" lvl="0" marL="457200" rtl="0" algn="l">
              <a:lnSpc>
                <a:spcPct val="100000"/>
              </a:lnSpc>
              <a:spcBef>
                <a:spcPts val="0"/>
              </a:spcBef>
              <a:spcAft>
                <a:spcPts val="0"/>
              </a:spcAft>
              <a:buSzPts val="2400"/>
              <a:buChar char="•"/>
            </a:pPr>
            <a:r>
              <a:rPr b="1" lang="en-US" sz="2400"/>
              <a:t>certain attributes</a:t>
            </a:r>
            <a:r>
              <a:rPr lang="en-US" sz="2400"/>
              <a:t> cannot be </a:t>
            </a:r>
            <a:r>
              <a:rPr b="1" lang="en-US" sz="2400"/>
              <a:t>inserted </a:t>
            </a:r>
            <a:r>
              <a:rPr lang="en-US" sz="2400"/>
              <a:t>into the database </a:t>
            </a:r>
            <a:endParaRPr sz="2400"/>
          </a:p>
          <a:p>
            <a:pPr indent="-381000" lvl="0" marL="457200" rtl="0" algn="l">
              <a:lnSpc>
                <a:spcPct val="100000"/>
              </a:lnSpc>
              <a:spcBef>
                <a:spcPts val="0"/>
              </a:spcBef>
              <a:spcAft>
                <a:spcPts val="0"/>
              </a:spcAft>
              <a:buSzPts val="2400"/>
              <a:buChar char="•"/>
            </a:pPr>
            <a:r>
              <a:rPr b="1" lang="en-US" sz="2400"/>
              <a:t>without the presence</a:t>
            </a:r>
            <a:r>
              <a:rPr lang="en-US" sz="2400"/>
              <a:t> of other </a:t>
            </a:r>
            <a:r>
              <a:rPr b="1" lang="en-US" sz="2400"/>
              <a:t>attributes</a:t>
            </a:r>
            <a:r>
              <a:rPr lang="en-US" sz="2400"/>
              <a:t>.</a:t>
            </a:r>
            <a:endParaRPr sz="2400"/>
          </a:p>
        </p:txBody>
      </p:sp>
      <p:sp>
        <p:nvSpPr>
          <p:cNvPr id="681" name="Google Shape;681;p69"/>
          <p:cNvSpPr txBox="1"/>
          <p:nvPr>
            <p:ph idx="12" type="sldNum"/>
          </p:nvPr>
        </p:nvSpPr>
        <p:spPr>
          <a:xfrm>
            <a:off x="11225700" y="6157625"/>
            <a:ext cx="9663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682" name="Google Shape;682;p69"/>
          <p:cNvSpPr txBox="1"/>
          <p:nvPr>
            <p:ph idx="1" type="body"/>
          </p:nvPr>
        </p:nvSpPr>
        <p:spPr>
          <a:xfrm>
            <a:off x="838200" y="3188413"/>
            <a:ext cx="10515600" cy="1471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0092D8"/>
                </a:solidFill>
              </a:rPr>
              <a:t>Delete Anomaly: </a:t>
            </a:r>
            <a:endParaRPr b="1">
              <a:solidFill>
                <a:srgbClr val="0092D8"/>
              </a:solidFill>
            </a:endParaRPr>
          </a:p>
          <a:p>
            <a:pPr indent="-381000" lvl="0" marL="457200" rtl="0" algn="l">
              <a:lnSpc>
                <a:spcPct val="100000"/>
              </a:lnSpc>
              <a:spcBef>
                <a:spcPts val="0"/>
              </a:spcBef>
              <a:spcAft>
                <a:spcPts val="0"/>
              </a:spcAft>
              <a:buSzPts val="2400"/>
              <a:buChar char="•"/>
            </a:pPr>
            <a:r>
              <a:rPr lang="en-US" sz="2400"/>
              <a:t> exists when </a:t>
            </a:r>
            <a:r>
              <a:rPr b="1" lang="en-US" sz="2400"/>
              <a:t>certain attributes </a:t>
            </a:r>
            <a:r>
              <a:rPr lang="en-US" sz="2400"/>
              <a:t>are </a:t>
            </a:r>
            <a:r>
              <a:rPr b="1" lang="en-US" sz="2400"/>
              <a:t>lost </a:t>
            </a:r>
            <a:endParaRPr b="1" sz="2400"/>
          </a:p>
          <a:p>
            <a:pPr indent="-381000" lvl="0" marL="457200" rtl="0" algn="l">
              <a:lnSpc>
                <a:spcPct val="100000"/>
              </a:lnSpc>
              <a:spcBef>
                <a:spcPts val="0"/>
              </a:spcBef>
              <a:spcAft>
                <a:spcPts val="0"/>
              </a:spcAft>
              <a:buSzPts val="2400"/>
              <a:buChar char="•"/>
            </a:pPr>
            <a:r>
              <a:rPr lang="en-US" sz="2400"/>
              <a:t>because of the </a:t>
            </a:r>
            <a:r>
              <a:rPr b="1" lang="en-US" sz="2400"/>
              <a:t>deletion </a:t>
            </a:r>
            <a:r>
              <a:rPr lang="en-US" sz="2400"/>
              <a:t>of  </a:t>
            </a:r>
            <a:r>
              <a:rPr b="1" lang="en-US" sz="2400"/>
              <a:t>other </a:t>
            </a:r>
            <a:r>
              <a:rPr lang="en-US" sz="2400"/>
              <a:t>attributes.</a:t>
            </a:r>
            <a:endParaRPr b="1">
              <a:solidFill>
                <a:srgbClr val="0092D8"/>
              </a:solidFill>
            </a:endParaRPr>
          </a:p>
        </p:txBody>
      </p:sp>
      <p:sp>
        <p:nvSpPr>
          <p:cNvPr id="683" name="Google Shape;683;p69"/>
          <p:cNvSpPr txBox="1"/>
          <p:nvPr>
            <p:ph idx="1" type="body"/>
          </p:nvPr>
        </p:nvSpPr>
        <p:spPr>
          <a:xfrm>
            <a:off x="838200" y="4515050"/>
            <a:ext cx="10515600" cy="17979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None/>
            </a:pPr>
            <a:r>
              <a:rPr b="1" lang="en-US">
                <a:solidFill>
                  <a:srgbClr val="0092D8"/>
                </a:solidFill>
              </a:rPr>
              <a:t>Update Anomaly:</a:t>
            </a:r>
            <a:r>
              <a:rPr b="1" lang="en-US">
                <a:solidFill>
                  <a:srgbClr val="0092D8"/>
                </a:solidFill>
                <a:highlight>
                  <a:schemeClr val="dk1"/>
                </a:highlight>
              </a:rPr>
              <a:t> </a:t>
            </a:r>
            <a:endParaRPr b="1">
              <a:solidFill>
                <a:srgbClr val="0092D8"/>
              </a:solidFill>
              <a:highlight>
                <a:schemeClr val="dk1"/>
              </a:highlight>
            </a:endParaRPr>
          </a:p>
          <a:p>
            <a:pPr indent="-355600" lvl="0" marL="457200" rtl="0" algn="l">
              <a:lnSpc>
                <a:spcPct val="100000"/>
              </a:lnSpc>
              <a:spcBef>
                <a:spcPts val="1000"/>
              </a:spcBef>
              <a:spcAft>
                <a:spcPts val="0"/>
              </a:spcAft>
              <a:buSzPts val="2000"/>
              <a:buChar char="•"/>
            </a:pPr>
            <a:r>
              <a:rPr lang="en-US" sz="2400"/>
              <a:t>exists when </a:t>
            </a:r>
            <a:r>
              <a:rPr b="1" lang="en-US" sz="2400"/>
              <a:t>changing of one instance of data, </a:t>
            </a:r>
            <a:endParaRPr b="1" sz="2400"/>
          </a:p>
          <a:p>
            <a:pPr indent="0" lvl="0" marL="457200" rtl="0" algn="l">
              <a:lnSpc>
                <a:spcPct val="100000"/>
              </a:lnSpc>
              <a:spcBef>
                <a:spcPts val="1000"/>
              </a:spcBef>
              <a:spcAft>
                <a:spcPts val="0"/>
              </a:spcAft>
              <a:buNone/>
            </a:pPr>
            <a:r>
              <a:rPr b="1" lang="en-US" sz="2400"/>
              <a:t>requires changes on multiple places </a:t>
            </a:r>
            <a:endParaRPr b="1">
              <a:solidFill>
                <a:srgbClr val="0092D8"/>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8" name="Shape 688"/>
        <p:cNvGrpSpPr/>
        <p:nvPr/>
      </p:nvGrpSpPr>
      <p:grpSpPr>
        <a:xfrm>
          <a:off x="0" y="0"/>
          <a:ext cx="0" cy="0"/>
          <a:chOff x="0" y="0"/>
          <a:chExt cx="0" cy="0"/>
        </a:xfrm>
      </p:grpSpPr>
      <p:sp>
        <p:nvSpPr>
          <p:cNvPr id="689" name="Google Shape;689;p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3600"/>
              <a:buFont typeface="Times New Roman"/>
              <a:buNone/>
            </a:pPr>
            <a:r>
              <a:rPr b="1" lang="en-US">
                <a:solidFill>
                  <a:srgbClr val="0080C9"/>
                </a:solidFill>
              </a:rPr>
              <a:t>Workflow</a:t>
            </a:r>
            <a:endParaRPr b="1">
              <a:solidFill>
                <a:srgbClr val="0080C9"/>
              </a:solidFill>
            </a:endParaRPr>
          </a:p>
        </p:txBody>
      </p:sp>
      <p:sp>
        <p:nvSpPr>
          <p:cNvPr id="690" name="Google Shape;690;p70"/>
          <p:cNvSpPr txBox="1"/>
          <p:nvPr>
            <p:ph idx="1" type="body"/>
          </p:nvPr>
        </p:nvSpPr>
        <p:spPr>
          <a:xfrm>
            <a:off x="838200" y="1825625"/>
            <a:ext cx="10515600" cy="1471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solidFill>
                  <a:srgbClr val="0092D8"/>
                </a:solidFill>
              </a:rPr>
              <a:t>Insert Anomaly : </a:t>
            </a:r>
            <a:endParaRPr b="1">
              <a:solidFill>
                <a:srgbClr val="0092D8"/>
              </a:solidFill>
            </a:endParaRPr>
          </a:p>
          <a:p>
            <a:pPr indent="-381000" lvl="0" marL="457200" rtl="0" algn="l">
              <a:lnSpc>
                <a:spcPct val="100000"/>
              </a:lnSpc>
              <a:spcBef>
                <a:spcPts val="0"/>
              </a:spcBef>
              <a:spcAft>
                <a:spcPts val="0"/>
              </a:spcAft>
              <a:buSzPts val="2400"/>
              <a:buChar char="•"/>
            </a:pPr>
            <a:r>
              <a:rPr b="1" lang="en-US" sz="2400"/>
              <a:t>certain attributes</a:t>
            </a:r>
            <a:r>
              <a:rPr lang="en-US" sz="2400"/>
              <a:t> cannot be </a:t>
            </a:r>
            <a:r>
              <a:rPr b="1" lang="en-US" sz="2400"/>
              <a:t>inserted </a:t>
            </a:r>
            <a:r>
              <a:rPr lang="en-US" sz="2400"/>
              <a:t>into the database </a:t>
            </a:r>
            <a:endParaRPr sz="2400"/>
          </a:p>
          <a:p>
            <a:pPr indent="-381000" lvl="0" marL="457200" rtl="0" algn="l">
              <a:lnSpc>
                <a:spcPct val="100000"/>
              </a:lnSpc>
              <a:spcBef>
                <a:spcPts val="0"/>
              </a:spcBef>
              <a:spcAft>
                <a:spcPts val="0"/>
              </a:spcAft>
              <a:buSzPts val="2400"/>
              <a:buChar char="•"/>
            </a:pPr>
            <a:r>
              <a:rPr b="1" lang="en-US" sz="2400"/>
              <a:t>without the presence</a:t>
            </a:r>
            <a:r>
              <a:rPr lang="en-US" sz="2400"/>
              <a:t> of other </a:t>
            </a:r>
            <a:r>
              <a:rPr b="1" lang="en-US" sz="2400"/>
              <a:t>attributes</a:t>
            </a:r>
            <a:r>
              <a:rPr lang="en-US" sz="2400"/>
              <a:t>.</a:t>
            </a:r>
            <a:endParaRPr sz="2400"/>
          </a:p>
        </p:txBody>
      </p:sp>
      <p:sp>
        <p:nvSpPr>
          <p:cNvPr id="691" name="Google Shape;691;p70"/>
          <p:cNvSpPr txBox="1"/>
          <p:nvPr>
            <p:ph idx="12" type="sldNum"/>
          </p:nvPr>
        </p:nvSpPr>
        <p:spPr>
          <a:xfrm>
            <a:off x="11225700" y="6157625"/>
            <a:ext cx="9663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692" name="Google Shape;692;p70"/>
          <p:cNvSpPr txBox="1"/>
          <p:nvPr>
            <p:ph idx="1" type="body"/>
          </p:nvPr>
        </p:nvSpPr>
        <p:spPr>
          <a:xfrm>
            <a:off x="838200" y="3188413"/>
            <a:ext cx="10515600" cy="1471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0092D8"/>
                </a:solidFill>
              </a:rPr>
              <a:t>Delete Anomaly: </a:t>
            </a:r>
            <a:endParaRPr b="1">
              <a:solidFill>
                <a:srgbClr val="0092D8"/>
              </a:solidFill>
            </a:endParaRPr>
          </a:p>
          <a:p>
            <a:pPr indent="-381000" lvl="0" marL="457200" rtl="0" algn="l">
              <a:lnSpc>
                <a:spcPct val="100000"/>
              </a:lnSpc>
              <a:spcBef>
                <a:spcPts val="0"/>
              </a:spcBef>
              <a:spcAft>
                <a:spcPts val="0"/>
              </a:spcAft>
              <a:buSzPts val="2400"/>
              <a:buChar char="•"/>
            </a:pPr>
            <a:r>
              <a:rPr lang="en-US" sz="2400"/>
              <a:t> exists when </a:t>
            </a:r>
            <a:r>
              <a:rPr b="1" lang="en-US" sz="2400"/>
              <a:t>certain attributes </a:t>
            </a:r>
            <a:r>
              <a:rPr lang="en-US" sz="2400"/>
              <a:t>are </a:t>
            </a:r>
            <a:r>
              <a:rPr b="1" lang="en-US" sz="2400"/>
              <a:t>lost </a:t>
            </a:r>
            <a:endParaRPr b="1" sz="2400"/>
          </a:p>
          <a:p>
            <a:pPr indent="-381000" lvl="0" marL="457200" rtl="0" algn="l">
              <a:lnSpc>
                <a:spcPct val="100000"/>
              </a:lnSpc>
              <a:spcBef>
                <a:spcPts val="0"/>
              </a:spcBef>
              <a:spcAft>
                <a:spcPts val="0"/>
              </a:spcAft>
              <a:buSzPts val="2400"/>
              <a:buChar char="•"/>
            </a:pPr>
            <a:r>
              <a:rPr lang="en-US" sz="2400"/>
              <a:t>because of the </a:t>
            </a:r>
            <a:r>
              <a:rPr b="1" lang="en-US" sz="2400"/>
              <a:t>deletion </a:t>
            </a:r>
            <a:r>
              <a:rPr lang="en-US" sz="2400"/>
              <a:t>of  </a:t>
            </a:r>
            <a:r>
              <a:rPr b="1" lang="en-US" sz="2400"/>
              <a:t>other </a:t>
            </a:r>
            <a:r>
              <a:rPr lang="en-US" sz="2400"/>
              <a:t>attributes.</a:t>
            </a:r>
            <a:endParaRPr b="1">
              <a:solidFill>
                <a:srgbClr val="0092D8"/>
              </a:solidFill>
            </a:endParaRPr>
          </a:p>
        </p:txBody>
      </p:sp>
      <p:sp>
        <p:nvSpPr>
          <p:cNvPr id="693" name="Google Shape;693;p70"/>
          <p:cNvSpPr txBox="1"/>
          <p:nvPr>
            <p:ph idx="1" type="body"/>
          </p:nvPr>
        </p:nvSpPr>
        <p:spPr>
          <a:xfrm>
            <a:off x="838200" y="4515050"/>
            <a:ext cx="10515600" cy="17979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None/>
            </a:pPr>
            <a:r>
              <a:rPr b="1" lang="en-US">
                <a:solidFill>
                  <a:srgbClr val="0092D8"/>
                </a:solidFill>
              </a:rPr>
              <a:t>Update Anomaly:</a:t>
            </a:r>
            <a:r>
              <a:rPr b="1" lang="en-US">
                <a:solidFill>
                  <a:srgbClr val="0092D8"/>
                </a:solidFill>
                <a:highlight>
                  <a:schemeClr val="dk1"/>
                </a:highlight>
              </a:rPr>
              <a:t> </a:t>
            </a:r>
            <a:endParaRPr b="1">
              <a:solidFill>
                <a:srgbClr val="0092D8"/>
              </a:solidFill>
              <a:highlight>
                <a:schemeClr val="dk1"/>
              </a:highlight>
            </a:endParaRPr>
          </a:p>
          <a:p>
            <a:pPr indent="-355600" lvl="0" marL="457200" rtl="0" algn="l">
              <a:lnSpc>
                <a:spcPct val="100000"/>
              </a:lnSpc>
              <a:spcBef>
                <a:spcPts val="1000"/>
              </a:spcBef>
              <a:spcAft>
                <a:spcPts val="0"/>
              </a:spcAft>
              <a:buSzPts val="2000"/>
              <a:buChar char="•"/>
            </a:pPr>
            <a:r>
              <a:rPr lang="en-US" sz="2400"/>
              <a:t>exists when </a:t>
            </a:r>
            <a:r>
              <a:rPr b="1" lang="en-US" sz="2400"/>
              <a:t>changing of one instance of data, </a:t>
            </a:r>
            <a:endParaRPr b="1" sz="2400"/>
          </a:p>
          <a:p>
            <a:pPr indent="0" lvl="0" marL="457200" rtl="0" algn="l">
              <a:lnSpc>
                <a:spcPct val="100000"/>
              </a:lnSpc>
              <a:spcBef>
                <a:spcPts val="1000"/>
              </a:spcBef>
              <a:spcAft>
                <a:spcPts val="0"/>
              </a:spcAft>
              <a:buNone/>
            </a:pPr>
            <a:r>
              <a:rPr b="1" lang="en-US" sz="2400"/>
              <a:t>requires changes on multiple places </a:t>
            </a:r>
            <a:endParaRPr b="1">
              <a:solidFill>
                <a:srgbClr val="0092D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8" name="Shape 698"/>
        <p:cNvGrpSpPr/>
        <p:nvPr/>
      </p:nvGrpSpPr>
      <p:grpSpPr>
        <a:xfrm>
          <a:off x="0" y="0"/>
          <a:ext cx="0" cy="0"/>
          <a:chOff x="0" y="0"/>
          <a:chExt cx="0" cy="0"/>
        </a:xfrm>
      </p:grpSpPr>
      <p:sp>
        <p:nvSpPr>
          <p:cNvPr id="699" name="Google Shape;699;p7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F5496"/>
              </a:buClr>
              <a:buSzPts val="3600"/>
              <a:buFont typeface="Times New Roman"/>
              <a:buNone/>
            </a:pPr>
            <a:r>
              <a:rPr b="1" lang="en-US">
                <a:solidFill>
                  <a:srgbClr val="0080C9"/>
                </a:solidFill>
              </a:rPr>
              <a:t>Testsprint360</a:t>
            </a:r>
            <a:endParaRPr b="1">
              <a:solidFill>
                <a:srgbClr val="0080C9"/>
              </a:solidFill>
            </a:endParaRPr>
          </a:p>
        </p:txBody>
      </p:sp>
      <p:sp>
        <p:nvSpPr>
          <p:cNvPr id="700" name="Google Shape;700;p71"/>
          <p:cNvSpPr txBox="1"/>
          <p:nvPr>
            <p:ph idx="1" type="body"/>
          </p:nvPr>
        </p:nvSpPr>
        <p:spPr>
          <a:xfrm>
            <a:off x="838200" y="1825625"/>
            <a:ext cx="10515600" cy="1471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a:solidFill>
                  <a:srgbClr val="0092D8"/>
                </a:solidFill>
              </a:rPr>
              <a:t>Insert Anomaly : </a:t>
            </a:r>
            <a:endParaRPr b="1">
              <a:solidFill>
                <a:srgbClr val="0092D8"/>
              </a:solidFill>
            </a:endParaRPr>
          </a:p>
          <a:p>
            <a:pPr indent="-381000" lvl="0" marL="457200" rtl="0" algn="l">
              <a:lnSpc>
                <a:spcPct val="100000"/>
              </a:lnSpc>
              <a:spcBef>
                <a:spcPts val="0"/>
              </a:spcBef>
              <a:spcAft>
                <a:spcPts val="0"/>
              </a:spcAft>
              <a:buSzPts val="2400"/>
              <a:buChar char="•"/>
            </a:pPr>
            <a:r>
              <a:rPr b="1" lang="en-US" sz="2400"/>
              <a:t>certain attributes</a:t>
            </a:r>
            <a:r>
              <a:rPr lang="en-US" sz="2400"/>
              <a:t> cannot be </a:t>
            </a:r>
            <a:r>
              <a:rPr b="1" lang="en-US" sz="2400"/>
              <a:t>inserted </a:t>
            </a:r>
            <a:r>
              <a:rPr lang="en-US" sz="2400"/>
              <a:t>into the database </a:t>
            </a:r>
            <a:endParaRPr sz="2400"/>
          </a:p>
          <a:p>
            <a:pPr indent="-381000" lvl="0" marL="457200" rtl="0" algn="l">
              <a:lnSpc>
                <a:spcPct val="100000"/>
              </a:lnSpc>
              <a:spcBef>
                <a:spcPts val="0"/>
              </a:spcBef>
              <a:spcAft>
                <a:spcPts val="0"/>
              </a:spcAft>
              <a:buSzPts val="2400"/>
              <a:buChar char="•"/>
            </a:pPr>
            <a:r>
              <a:rPr b="1" lang="en-US" sz="2400"/>
              <a:t>without the presence</a:t>
            </a:r>
            <a:r>
              <a:rPr lang="en-US" sz="2400"/>
              <a:t> of other </a:t>
            </a:r>
            <a:r>
              <a:rPr b="1" lang="en-US" sz="2400"/>
              <a:t>attributes</a:t>
            </a:r>
            <a:r>
              <a:rPr lang="en-US" sz="2400"/>
              <a:t>.</a:t>
            </a:r>
            <a:endParaRPr sz="2400"/>
          </a:p>
        </p:txBody>
      </p:sp>
      <p:sp>
        <p:nvSpPr>
          <p:cNvPr id="701" name="Google Shape;701;p71"/>
          <p:cNvSpPr txBox="1"/>
          <p:nvPr>
            <p:ph idx="12" type="sldNum"/>
          </p:nvPr>
        </p:nvSpPr>
        <p:spPr>
          <a:xfrm>
            <a:off x="11225700" y="6157625"/>
            <a:ext cx="9663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702" name="Google Shape;702;p71"/>
          <p:cNvSpPr txBox="1"/>
          <p:nvPr>
            <p:ph idx="1" type="body"/>
          </p:nvPr>
        </p:nvSpPr>
        <p:spPr>
          <a:xfrm>
            <a:off x="838200" y="3188413"/>
            <a:ext cx="10515600" cy="1471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solidFill>
                  <a:srgbClr val="0092D8"/>
                </a:solidFill>
              </a:rPr>
              <a:t>Delete Anomaly: </a:t>
            </a:r>
            <a:endParaRPr b="1">
              <a:solidFill>
                <a:srgbClr val="0092D8"/>
              </a:solidFill>
            </a:endParaRPr>
          </a:p>
          <a:p>
            <a:pPr indent="-381000" lvl="0" marL="457200" rtl="0" algn="l">
              <a:lnSpc>
                <a:spcPct val="100000"/>
              </a:lnSpc>
              <a:spcBef>
                <a:spcPts val="0"/>
              </a:spcBef>
              <a:spcAft>
                <a:spcPts val="0"/>
              </a:spcAft>
              <a:buSzPts val="2400"/>
              <a:buChar char="•"/>
            </a:pPr>
            <a:r>
              <a:rPr lang="en-US" sz="2400"/>
              <a:t> exists when </a:t>
            </a:r>
            <a:r>
              <a:rPr b="1" lang="en-US" sz="2400"/>
              <a:t>certain attributes </a:t>
            </a:r>
            <a:r>
              <a:rPr lang="en-US" sz="2400"/>
              <a:t>are </a:t>
            </a:r>
            <a:r>
              <a:rPr b="1" lang="en-US" sz="2400"/>
              <a:t>lost </a:t>
            </a:r>
            <a:endParaRPr b="1" sz="2400"/>
          </a:p>
          <a:p>
            <a:pPr indent="-381000" lvl="0" marL="457200" rtl="0" algn="l">
              <a:lnSpc>
                <a:spcPct val="100000"/>
              </a:lnSpc>
              <a:spcBef>
                <a:spcPts val="0"/>
              </a:spcBef>
              <a:spcAft>
                <a:spcPts val="0"/>
              </a:spcAft>
              <a:buSzPts val="2400"/>
              <a:buChar char="•"/>
            </a:pPr>
            <a:r>
              <a:rPr lang="en-US" sz="2400"/>
              <a:t>because of the </a:t>
            </a:r>
            <a:r>
              <a:rPr b="1" lang="en-US" sz="2400"/>
              <a:t>deletion </a:t>
            </a:r>
            <a:r>
              <a:rPr lang="en-US" sz="2400"/>
              <a:t>of  </a:t>
            </a:r>
            <a:r>
              <a:rPr b="1" lang="en-US" sz="2400"/>
              <a:t>other </a:t>
            </a:r>
            <a:r>
              <a:rPr lang="en-US" sz="2400"/>
              <a:t>attributes.</a:t>
            </a:r>
            <a:endParaRPr b="1">
              <a:solidFill>
                <a:srgbClr val="0092D8"/>
              </a:solidFill>
            </a:endParaRPr>
          </a:p>
        </p:txBody>
      </p:sp>
      <p:sp>
        <p:nvSpPr>
          <p:cNvPr id="703" name="Google Shape;703;p71"/>
          <p:cNvSpPr txBox="1"/>
          <p:nvPr>
            <p:ph idx="1" type="body"/>
          </p:nvPr>
        </p:nvSpPr>
        <p:spPr>
          <a:xfrm>
            <a:off x="838200" y="4515050"/>
            <a:ext cx="10515600" cy="17979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None/>
            </a:pPr>
            <a:r>
              <a:rPr b="1" lang="en-US">
                <a:solidFill>
                  <a:srgbClr val="0092D8"/>
                </a:solidFill>
              </a:rPr>
              <a:t>Update Anomaly:</a:t>
            </a:r>
            <a:r>
              <a:rPr b="1" lang="en-US">
                <a:solidFill>
                  <a:srgbClr val="0092D8"/>
                </a:solidFill>
                <a:highlight>
                  <a:schemeClr val="dk1"/>
                </a:highlight>
              </a:rPr>
              <a:t> </a:t>
            </a:r>
            <a:endParaRPr b="1">
              <a:solidFill>
                <a:srgbClr val="0092D8"/>
              </a:solidFill>
              <a:highlight>
                <a:schemeClr val="dk1"/>
              </a:highlight>
            </a:endParaRPr>
          </a:p>
          <a:p>
            <a:pPr indent="-355600" lvl="0" marL="457200" rtl="0" algn="l">
              <a:lnSpc>
                <a:spcPct val="100000"/>
              </a:lnSpc>
              <a:spcBef>
                <a:spcPts val="1000"/>
              </a:spcBef>
              <a:spcAft>
                <a:spcPts val="0"/>
              </a:spcAft>
              <a:buSzPts val="2000"/>
              <a:buChar char="•"/>
            </a:pPr>
            <a:r>
              <a:rPr lang="en-US" sz="2400"/>
              <a:t>exists when </a:t>
            </a:r>
            <a:r>
              <a:rPr b="1" lang="en-US" sz="2400"/>
              <a:t>changing of one instance of data, </a:t>
            </a:r>
            <a:endParaRPr b="1" sz="2400"/>
          </a:p>
          <a:p>
            <a:pPr indent="0" lvl="0" marL="457200" rtl="0" algn="l">
              <a:lnSpc>
                <a:spcPct val="100000"/>
              </a:lnSpc>
              <a:spcBef>
                <a:spcPts val="1000"/>
              </a:spcBef>
              <a:spcAft>
                <a:spcPts val="0"/>
              </a:spcAft>
              <a:buNone/>
            </a:pPr>
            <a:r>
              <a:rPr b="1" lang="en-US" sz="2400"/>
              <a:t>requires changes on multiple places </a:t>
            </a:r>
            <a:endParaRPr b="1">
              <a:solidFill>
                <a:srgbClr val="0092D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01. </a:t>
            </a:r>
            <a:r>
              <a:rPr b="1" lang="en-US">
                <a:solidFill>
                  <a:srgbClr val="0080C9"/>
                </a:solidFill>
              </a:rPr>
              <a:t>Learned Topics</a:t>
            </a:r>
            <a:endParaRPr b="1">
              <a:solidFill>
                <a:srgbClr val="0080C9"/>
              </a:solidFill>
            </a:endParaRPr>
          </a:p>
        </p:txBody>
      </p:sp>
      <p:sp>
        <p:nvSpPr>
          <p:cNvPr id="228" name="Google Shape;228;p38"/>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sz="2000"/>
              <a:t>‹#›</a:t>
            </a:fld>
            <a:endParaRPr sz="2000"/>
          </a:p>
        </p:txBody>
      </p:sp>
      <p:sp>
        <p:nvSpPr>
          <p:cNvPr id="229" name="Google Shape;229;p38"/>
          <p:cNvSpPr txBox="1"/>
          <p:nvPr/>
        </p:nvSpPr>
        <p:spPr>
          <a:xfrm>
            <a:off x="838200" y="2212150"/>
            <a:ext cx="12192000" cy="207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800"/>
              <a:t>Design Patterns encourage us to create more </a:t>
            </a:r>
            <a:r>
              <a:rPr b="1" lang="en-US" sz="1800"/>
              <a:t>maintainable</a:t>
            </a:r>
            <a:r>
              <a:rPr lang="en-US" sz="1800"/>
              <a:t>, </a:t>
            </a:r>
            <a:r>
              <a:rPr b="1" lang="en-US" sz="1800"/>
              <a:t>understandable</a:t>
            </a:r>
            <a:r>
              <a:rPr lang="en-US" sz="1800"/>
              <a:t>, and </a:t>
            </a:r>
            <a:r>
              <a:rPr b="1" lang="en-US" sz="1800"/>
              <a:t>flexible </a:t>
            </a:r>
            <a:r>
              <a:rPr lang="en-US" sz="1800"/>
              <a:t>software.</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b="1" lang="en-US" sz="1800">
                <a:solidFill>
                  <a:srgbClr val="2F5496"/>
                </a:solidFill>
              </a:rPr>
              <a:t>“3”</a:t>
            </a:r>
            <a:r>
              <a:rPr lang="en-US" sz="1800"/>
              <a:t> patterns I have learned in details: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700">
                <a:solidFill>
                  <a:schemeClr val="lt1"/>
                </a:solidFill>
                <a:highlight>
                  <a:srgbClr val="1C4587"/>
                </a:highlight>
              </a:rPr>
              <a:t> Builder [Creational Design Pattern] </a:t>
            </a:r>
            <a:r>
              <a:rPr lang="en-US" sz="1700">
                <a:solidFill>
                  <a:schemeClr val="lt1"/>
                </a:solidFill>
                <a:highlight>
                  <a:schemeClr val="lt1"/>
                </a:highlight>
              </a:rPr>
              <a:t>  </a:t>
            </a:r>
            <a:r>
              <a:rPr lang="en-US" sz="1700">
                <a:solidFill>
                  <a:schemeClr val="lt1"/>
                </a:solidFill>
                <a:highlight>
                  <a:srgbClr val="1B786F"/>
                </a:highlight>
              </a:rPr>
              <a:t> Proxy [Structural Design Pattern] </a:t>
            </a:r>
            <a:r>
              <a:rPr lang="en-US" sz="1700">
                <a:solidFill>
                  <a:schemeClr val="lt1"/>
                </a:solidFill>
                <a:highlight>
                  <a:schemeClr val="lt1"/>
                </a:highlight>
              </a:rPr>
              <a:t>  </a:t>
            </a:r>
            <a:endParaRPr sz="1700">
              <a:solidFill>
                <a:schemeClr val="lt1"/>
              </a:solidFill>
              <a:highlight>
                <a:schemeClr val="lt1"/>
              </a:highlight>
            </a:endParaRPr>
          </a:p>
          <a:p>
            <a:pPr indent="0" lvl="0" marL="0" rtl="0" algn="l">
              <a:lnSpc>
                <a:spcPct val="100000"/>
              </a:lnSpc>
              <a:spcBef>
                <a:spcPts val="0"/>
              </a:spcBef>
              <a:spcAft>
                <a:spcPts val="0"/>
              </a:spcAft>
              <a:buNone/>
            </a:pPr>
            <a:r>
              <a:t/>
            </a:r>
            <a:endParaRPr sz="1700">
              <a:solidFill>
                <a:schemeClr val="lt1"/>
              </a:solidFill>
              <a:highlight>
                <a:srgbClr val="840D35"/>
              </a:highlight>
            </a:endParaRPr>
          </a:p>
          <a:p>
            <a:pPr indent="0" lvl="0" marL="0" rtl="0" algn="l">
              <a:lnSpc>
                <a:spcPct val="100000"/>
              </a:lnSpc>
              <a:spcBef>
                <a:spcPts val="0"/>
              </a:spcBef>
              <a:spcAft>
                <a:spcPts val="0"/>
              </a:spcAft>
              <a:buNone/>
            </a:pPr>
            <a:r>
              <a:rPr lang="en-US" sz="1700">
                <a:solidFill>
                  <a:schemeClr val="lt1"/>
                </a:solidFill>
                <a:highlight>
                  <a:srgbClr val="840D35"/>
                </a:highlight>
              </a:rPr>
              <a:t> Strategy [Behavioral Design Pattern]  </a:t>
            </a:r>
            <a:endParaRPr sz="1700">
              <a:solidFill>
                <a:schemeClr val="lt1"/>
              </a:solidFill>
              <a:highlight>
                <a:srgbClr val="840D35"/>
              </a:highlight>
            </a:endParaRPr>
          </a:p>
        </p:txBody>
      </p:sp>
      <p:sp>
        <p:nvSpPr>
          <p:cNvPr id="230" name="Google Shape;230;p38"/>
          <p:cNvSpPr txBox="1"/>
          <p:nvPr/>
        </p:nvSpPr>
        <p:spPr>
          <a:xfrm>
            <a:off x="838200" y="1811950"/>
            <a:ext cx="38607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Design Patterns</a:t>
            </a:r>
            <a:endParaRPr b="1" sz="1900">
              <a:solidFill>
                <a:schemeClr val="dk1"/>
              </a:solidFill>
            </a:endParaRPr>
          </a:p>
        </p:txBody>
      </p:sp>
      <p:sp>
        <p:nvSpPr>
          <p:cNvPr id="231" name="Google Shape;231;p38"/>
          <p:cNvSpPr txBox="1"/>
          <p:nvPr/>
        </p:nvSpPr>
        <p:spPr>
          <a:xfrm>
            <a:off x="838200" y="5060325"/>
            <a:ext cx="73788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Fundamental database theories and database practices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700">
                <a:solidFill>
                  <a:schemeClr val="lt1"/>
                </a:solidFill>
                <a:highlight>
                  <a:srgbClr val="701C7F"/>
                </a:highlight>
              </a:rPr>
              <a:t> </a:t>
            </a:r>
            <a:r>
              <a:rPr lang="en-US" sz="1700">
                <a:solidFill>
                  <a:schemeClr val="lt1"/>
                </a:solidFill>
                <a:highlight>
                  <a:srgbClr val="701C7F"/>
                </a:highlight>
              </a:rPr>
              <a:t>Database Keys </a:t>
            </a:r>
            <a:r>
              <a:rPr lang="en-US" sz="1700">
                <a:solidFill>
                  <a:schemeClr val="lt1"/>
                </a:solidFill>
                <a:highlight>
                  <a:schemeClr val="lt1"/>
                </a:highlight>
              </a:rPr>
              <a:t>  </a:t>
            </a:r>
            <a:r>
              <a:rPr lang="en-US" sz="1700">
                <a:solidFill>
                  <a:schemeClr val="lt1"/>
                </a:solidFill>
                <a:highlight>
                  <a:srgbClr val="1B786F"/>
                </a:highlight>
              </a:rPr>
              <a:t> </a:t>
            </a:r>
            <a:r>
              <a:rPr lang="en-US" sz="1700">
                <a:solidFill>
                  <a:schemeClr val="lt1"/>
                </a:solidFill>
                <a:highlight>
                  <a:srgbClr val="1B786F"/>
                </a:highlight>
              </a:rPr>
              <a:t>Database Normalization </a:t>
            </a:r>
            <a:r>
              <a:rPr lang="en-US" sz="1700">
                <a:solidFill>
                  <a:schemeClr val="lt1"/>
                </a:solidFill>
                <a:highlight>
                  <a:schemeClr val="lt1"/>
                </a:highlight>
              </a:rPr>
              <a:t>  </a:t>
            </a:r>
            <a:r>
              <a:rPr lang="en-US" sz="1700">
                <a:solidFill>
                  <a:schemeClr val="lt1"/>
                </a:solidFill>
                <a:highlight>
                  <a:srgbClr val="85200C"/>
                </a:highlight>
              </a:rPr>
              <a:t> </a:t>
            </a:r>
            <a:r>
              <a:rPr lang="en-US" sz="1700">
                <a:solidFill>
                  <a:schemeClr val="lt1"/>
                </a:solidFill>
                <a:highlight>
                  <a:srgbClr val="85200C"/>
                </a:highlight>
              </a:rPr>
              <a:t>ACID property</a:t>
            </a:r>
            <a:r>
              <a:rPr b="1" lang="en-US" sz="1500">
                <a:solidFill>
                  <a:schemeClr val="lt1"/>
                </a:solidFill>
                <a:highlight>
                  <a:srgbClr val="CC0000"/>
                </a:highlight>
              </a:rPr>
              <a:t>   </a:t>
            </a:r>
            <a:endParaRPr sz="1500">
              <a:solidFill>
                <a:schemeClr val="lt1"/>
              </a:solidFill>
              <a:highlight>
                <a:srgbClr val="CC0000"/>
              </a:highlight>
            </a:endParaRPr>
          </a:p>
        </p:txBody>
      </p:sp>
      <p:sp>
        <p:nvSpPr>
          <p:cNvPr id="232" name="Google Shape;232;p38"/>
          <p:cNvSpPr txBox="1"/>
          <p:nvPr/>
        </p:nvSpPr>
        <p:spPr>
          <a:xfrm>
            <a:off x="838200" y="4660113"/>
            <a:ext cx="51126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Database Concepts and Best Practices</a:t>
            </a:r>
            <a:endParaRPr b="1" sz="1900">
              <a:solidFill>
                <a:schemeClr val="dk1"/>
              </a:solidFill>
            </a:endParaRPr>
          </a:p>
        </p:txBody>
      </p:sp>
      <p:grpSp>
        <p:nvGrpSpPr>
          <p:cNvPr id="233" name="Google Shape;233;p38"/>
          <p:cNvGrpSpPr/>
          <p:nvPr/>
        </p:nvGrpSpPr>
        <p:grpSpPr>
          <a:xfrm>
            <a:off x="10497118" y="4679402"/>
            <a:ext cx="1325610" cy="1325610"/>
            <a:chOff x="6077707" y="1644751"/>
            <a:chExt cx="1854000" cy="1854000"/>
          </a:xfrm>
        </p:grpSpPr>
        <p:sp>
          <p:nvSpPr>
            <p:cNvPr id="234" name="Google Shape;234;p38"/>
            <p:cNvSpPr/>
            <p:nvPr/>
          </p:nvSpPr>
          <p:spPr>
            <a:xfrm>
              <a:off x="6077707" y="1644751"/>
              <a:ext cx="1854000" cy="1854000"/>
            </a:xfrm>
            <a:prstGeom prst="ellipse">
              <a:avLst/>
            </a:prstGeom>
            <a:solidFill>
              <a:srgbClr val="155B55"/>
            </a:solidFill>
            <a:ln cap="flat" cmpd="sng" w="28575">
              <a:solidFill>
                <a:srgbClr val="83E3D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38"/>
            <p:cNvSpPr txBox="1"/>
            <p:nvPr/>
          </p:nvSpPr>
          <p:spPr>
            <a:xfrm>
              <a:off x="6386110" y="2311043"/>
              <a:ext cx="1468800" cy="5214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FFFFFF"/>
                  </a:solidFill>
                  <a:latin typeface="Roboto"/>
                  <a:ea typeface="Roboto"/>
                  <a:cs typeface="Roboto"/>
                  <a:sym typeface="Roboto"/>
                </a:rPr>
                <a:t>Durability</a:t>
              </a:r>
              <a:endParaRPr sz="1300">
                <a:solidFill>
                  <a:srgbClr val="FFFFFF"/>
                </a:solidFill>
                <a:latin typeface="Roboto"/>
                <a:ea typeface="Roboto"/>
                <a:cs typeface="Roboto"/>
                <a:sym typeface="Roboto"/>
              </a:endParaRPr>
            </a:p>
          </p:txBody>
        </p:sp>
      </p:grpSp>
      <p:grpSp>
        <p:nvGrpSpPr>
          <p:cNvPr id="236" name="Google Shape;236;p38"/>
          <p:cNvGrpSpPr/>
          <p:nvPr/>
        </p:nvGrpSpPr>
        <p:grpSpPr>
          <a:xfrm>
            <a:off x="9337529" y="4679402"/>
            <a:ext cx="1325610" cy="1325610"/>
            <a:chOff x="4455905" y="1644751"/>
            <a:chExt cx="1854000" cy="1854000"/>
          </a:xfrm>
        </p:grpSpPr>
        <p:sp>
          <p:nvSpPr>
            <p:cNvPr id="237" name="Google Shape;237;p38"/>
            <p:cNvSpPr/>
            <p:nvPr/>
          </p:nvSpPr>
          <p:spPr>
            <a:xfrm>
              <a:off x="4455905" y="1644751"/>
              <a:ext cx="1854000" cy="1854000"/>
            </a:xfrm>
            <a:prstGeom prst="ellipse">
              <a:avLst/>
            </a:prstGeom>
            <a:solidFill>
              <a:srgbClr val="1B786F"/>
            </a:solidFill>
            <a:ln cap="flat" cmpd="sng" w="28575">
              <a:solidFill>
                <a:srgbClr val="83E3D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p38"/>
            <p:cNvSpPr txBox="1"/>
            <p:nvPr/>
          </p:nvSpPr>
          <p:spPr>
            <a:xfrm>
              <a:off x="4764300" y="2311040"/>
              <a:ext cx="1290600" cy="5214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FFFFFF"/>
                  </a:solidFill>
                  <a:latin typeface="Roboto"/>
                  <a:ea typeface="Roboto"/>
                  <a:cs typeface="Roboto"/>
                  <a:sym typeface="Roboto"/>
                </a:rPr>
                <a:t>Isolation</a:t>
              </a:r>
              <a:endParaRPr sz="1300">
                <a:solidFill>
                  <a:srgbClr val="FFFFFF"/>
                </a:solidFill>
                <a:latin typeface="Roboto"/>
                <a:ea typeface="Roboto"/>
                <a:cs typeface="Roboto"/>
                <a:sym typeface="Roboto"/>
              </a:endParaRPr>
            </a:p>
          </p:txBody>
        </p:sp>
      </p:grpSp>
      <p:grpSp>
        <p:nvGrpSpPr>
          <p:cNvPr id="239" name="Google Shape;239;p38"/>
          <p:cNvGrpSpPr/>
          <p:nvPr/>
        </p:nvGrpSpPr>
        <p:grpSpPr>
          <a:xfrm>
            <a:off x="8177941" y="4679409"/>
            <a:ext cx="1453026" cy="1325610"/>
            <a:chOff x="2834102" y="1644762"/>
            <a:chExt cx="2032205" cy="1854000"/>
          </a:xfrm>
        </p:grpSpPr>
        <p:sp>
          <p:nvSpPr>
            <p:cNvPr id="240" name="Google Shape;240;p38"/>
            <p:cNvSpPr/>
            <p:nvPr/>
          </p:nvSpPr>
          <p:spPr>
            <a:xfrm>
              <a:off x="2834102" y="1644762"/>
              <a:ext cx="1854000" cy="1854000"/>
            </a:xfrm>
            <a:prstGeom prst="ellipse">
              <a:avLst/>
            </a:prstGeom>
            <a:solidFill>
              <a:srgbClr val="1D7E75"/>
            </a:solidFill>
            <a:ln cap="flat" cmpd="sng" w="28575">
              <a:solidFill>
                <a:srgbClr val="83E3D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38"/>
            <p:cNvSpPr txBox="1"/>
            <p:nvPr/>
          </p:nvSpPr>
          <p:spPr>
            <a:xfrm>
              <a:off x="3142507" y="2311043"/>
              <a:ext cx="1723800" cy="5214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FFFFFF"/>
                  </a:solidFill>
                  <a:latin typeface="Roboto"/>
                  <a:ea typeface="Roboto"/>
                  <a:cs typeface="Roboto"/>
                  <a:sym typeface="Roboto"/>
                </a:rPr>
                <a:t>Consistency</a:t>
              </a:r>
              <a:endParaRPr sz="1300">
                <a:solidFill>
                  <a:srgbClr val="FFFFFF"/>
                </a:solidFill>
                <a:latin typeface="Roboto"/>
                <a:ea typeface="Roboto"/>
                <a:cs typeface="Roboto"/>
                <a:sym typeface="Roboto"/>
              </a:endParaRPr>
            </a:p>
          </p:txBody>
        </p:sp>
      </p:grpSp>
      <p:grpSp>
        <p:nvGrpSpPr>
          <p:cNvPr id="242" name="Google Shape;242;p38"/>
          <p:cNvGrpSpPr/>
          <p:nvPr/>
        </p:nvGrpSpPr>
        <p:grpSpPr>
          <a:xfrm>
            <a:off x="7018352" y="4679409"/>
            <a:ext cx="1325610" cy="1325610"/>
            <a:chOff x="1212300" y="1644762"/>
            <a:chExt cx="1854000" cy="1854000"/>
          </a:xfrm>
        </p:grpSpPr>
        <p:sp>
          <p:nvSpPr>
            <p:cNvPr id="243" name="Google Shape;243;p38"/>
            <p:cNvSpPr/>
            <p:nvPr/>
          </p:nvSpPr>
          <p:spPr>
            <a:xfrm>
              <a:off x="1212300" y="1644762"/>
              <a:ext cx="1854000" cy="1854000"/>
            </a:xfrm>
            <a:prstGeom prst="ellipse">
              <a:avLst/>
            </a:prstGeom>
            <a:solidFill>
              <a:srgbClr val="1F887E"/>
            </a:solidFill>
            <a:ln cap="flat" cmpd="sng" w="28575">
              <a:solidFill>
                <a:srgbClr val="83E3D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 name="Google Shape;244;p38"/>
            <p:cNvSpPr txBox="1"/>
            <p:nvPr/>
          </p:nvSpPr>
          <p:spPr>
            <a:xfrm>
              <a:off x="1275336" y="2311043"/>
              <a:ext cx="1665000" cy="5214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FFFFFF"/>
                  </a:solidFill>
                  <a:latin typeface="Roboto"/>
                  <a:ea typeface="Roboto"/>
                  <a:cs typeface="Roboto"/>
                  <a:sym typeface="Roboto"/>
                </a:rPr>
                <a:t>Atomicity</a:t>
              </a:r>
              <a:endParaRPr sz="1300">
                <a:solidFill>
                  <a:srgbClr val="FFFFFF"/>
                </a:solidFill>
                <a:latin typeface="Roboto"/>
                <a:ea typeface="Roboto"/>
                <a:cs typeface="Roboto"/>
                <a:sym typeface="Roboto"/>
              </a:endParaRPr>
            </a:p>
          </p:txBody>
        </p:sp>
      </p:grpSp>
      <p:sp>
        <p:nvSpPr>
          <p:cNvPr id="245" name="Google Shape;245;p38"/>
          <p:cNvSpPr txBox="1"/>
          <p:nvPr/>
        </p:nvSpPr>
        <p:spPr>
          <a:xfrm>
            <a:off x="8855675" y="6100325"/>
            <a:ext cx="14529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Lato"/>
                <a:ea typeface="Lato"/>
                <a:cs typeface="Lato"/>
                <a:sym typeface="Lato"/>
              </a:rPr>
              <a:t>Fig: ACID</a:t>
            </a:r>
            <a:endParaRPr sz="16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01. </a:t>
            </a:r>
            <a:r>
              <a:rPr b="1" lang="en-US">
                <a:solidFill>
                  <a:srgbClr val="0080C9"/>
                </a:solidFill>
              </a:rPr>
              <a:t>Learned Topics</a:t>
            </a:r>
            <a:endParaRPr b="1">
              <a:solidFill>
                <a:srgbClr val="0080C9"/>
              </a:solidFill>
            </a:endParaRPr>
          </a:p>
        </p:txBody>
      </p:sp>
      <p:sp>
        <p:nvSpPr>
          <p:cNvPr id="252" name="Google Shape;252;p39"/>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253" name="Google Shape;253;p39"/>
          <p:cNvSpPr txBox="1"/>
          <p:nvPr/>
        </p:nvSpPr>
        <p:spPr>
          <a:xfrm>
            <a:off x="838200" y="2212150"/>
            <a:ext cx="92793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RESTful architecture, or REST (Representational State Transfer), is a set of principles for designing networked applications.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US" sz="1800">
                <a:solidFill>
                  <a:srgbClr val="2F5496"/>
                </a:solidFill>
              </a:rPr>
              <a:t>“6”</a:t>
            </a:r>
            <a:r>
              <a:rPr lang="en-US" sz="1800"/>
              <a:t> REST guiding principles: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700">
                <a:solidFill>
                  <a:schemeClr val="lt1"/>
                </a:solidFill>
                <a:highlight>
                  <a:srgbClr val="666666"/>
                </a:highlight>
              </a:rPr>
              <a:t> Uniform-Interface</a:t>
            </a:r>
            <a:r>
              <a:rPr lang="en-US" sz="1700">
                <a:solidFill>
                  <a:schemeClr val="lt1"/>
                </a:solidFill>
                <a:highlight>
                  <a:srgbClr val="666666"/>
                </a:highlight>
              </a:rPr>
              <a:t> </a:t>
            </a:r>
            <a:r>
              <a:rPr lang="en-US" sz="1700">
                <a:solidFill>
                  <a:schemeClr val="lt1"/>
                </a:solidFill>
                <a:highlight>
                  <a:schemeClr val="lt1"/>
                </a:highlight>
              </a:rPr>
              <a:t>  </a:t>
            </a:r>
            <a:endParaRPr sz="1700">
              <a:solidFill>
                <a:schemeClr val="lt1"/>
              </a:solidFill>
              <a:highlight>
                <a:schemeClr val="lt1"/>
              </a:highlight>
            </a:endParaRPr>
          </a:p>
          <a:p>
            <a:pPr indent="0" lvl="0" marL="0" rtl="0" algn="l">
              <a:spcBef>
                <a:spcPts val="0"/>
              </a:spcBef>
              <a:spcAft>
                <a:spcPts val="0"/>
              </a:spcAft>
              <a:buNone/>
            </a:pPr>
            <a:r>
              <a:t/>
            </a:r>
            <a:endParaRPr sz="1700">
              <a:solidFill>
                <a:schemeClr val="lt1"/>
              </a:solidFill>
              <a:highlight>
                <a:srgbClr val="000000"/>
              </a:highlight>
            </a:endParaRPr>
          </a:p>
          <a:p>
            <a:pPr indent="0" lvl="0" marL="0" rtl="0" algn="l">
              <a:spcBef>
                <a:spcPts val="0"/>
              </a:spcBef>
              <a:spcAft>
                <a:spcPts val="0"/>
              </a:spcAft>
              <a:buNone/>
            </a:pPr>
            <a:r>
              <a:rPr lang="en-US" sz="1700">
                <a:solidFill>
                  <a:schemeClr val="lt1"/>
                </a:solidFill>
                <a:highlight>
                  <a:srgbClr val="701C7F"/>
                </a:highlight>
              </a:rPr>
              <a:t> Client-Server Separation</a:t>
            </a:r>
            <a:r>
              <a:rPr lang="en-US" sz="1700">
                <a:solidFill>
                  <a:schemeClr val="lt1"/>
                </a:solidFill>
                <a:highlight>
                  <a:schemeClr val="lt1"/>
                </a:highlight>
              </a:rPr>
              <a:t>  </a:t>
            </a:r>
            <a:r>
              <a:rPr lang="en-US" sz="1700">
                <a:solidFill>
                  <a:schemeClr val="lt1"/>
                </a:solidFill>
                <a:highlight>
                  <a:srgbClr val="840D35"/>
                </a:highlight>
              </a:rPr>
              <a:t> </a:t>
            </a:r>
            <a:r>
              <a:rPr lang="en-US" sz="1700">
                <a:solidFill>
                  <a:schemeClr val="lt1"/>
                </a:solidFill>
                <a:highlight>
                  <a:srgbClr val="840D35"/>
                </a:highlight>
              </a:rPr>
              <a:t>Stateless </a:t>
            </a:r>
            <a:r>
              <a:rPr lang="en-US" sz="1700">
                <a:solidFill>
                  <a:schemeClr val="lt1"/>
                </a:solidFill>
                <a:highlight>
                  <a:schemeClr val="lt1"/>
                </a:highlight>
              </a:rPr>
              <a:t>  </a:t>
            </a:r>
            <a:endParaRPr sz="1700">
              <a:solidFill>
                <a:schemeClr val="lt1"/>
              </a:solidFill>
              <a:highlight>
                <a:schemeClr val="lt1"/>
              </a:highlight>
            </a:endParaRPr>
          </a:p>
          <a:p>
            <a:pPr indent="0" lvl="0" marL="0" rtl="0" algn="l">
              <a:spcBef>
                <a:spcPts val="0"/>
              </a:spcBef>
              <a:spcAft>
                <a:spcPts val="0"/>
              </a:spcAft>
              <a:buNone/>
            </a:pPr>
            <a:r>
              <a:t/>
            </a:r>
            <a:endParaRPr sz="1700">
              <a:solidFill>
                <a:schemeClr val="lt1"/>
              </a:solidFill>
              <a:highlight>
                <a:srgbClr val="000000"/>
              </a:highlight>
            </a:endParaRPr>
          </a:p>
          <a:p>
            <a:pPr indent="0" lvl="0" marL="0" rtl="0" algn="l">
              <a:spcBef>
                <a:spcPts val="0"/>
              </a:spcBef>
              <a:spcAft>
                <a:spcPts val="0"/>
              </a:spcAft>
              <a:buNone/>
            </a:pPr>
            <a:r>
              <a:rPr lang="en-US" sz="1700">
                <a:solidFill>
                  <a:schemeClr val="lt1"/>
                </a:solidFill>
                <a:highlight>
                  <a:srgbClr val="0942A1"/>
                </a:highlight>
              </a:rPr>
              <a:t> Cacheability</a:t>
            </a:r>
            <a:r>
              <a:rPr lang="en-US" sz="1700">
                <a:solidFill>
                  <a:schemeClr val="lt1"/>
                </a:solidFill>
                <a:highlight>
                  <a:schemeClr val="lt1"/>
                </a:highlight>
              </a:rPr>
              <a:t>  </a:t>
            </a:r>
            <a:r>
              <a:rPr lang="en-US" sz="1700">
                <a:solidFill>
                  <a:schemeClr val="lt1"/>
                </a:solidFill>
                <a:highlight>
                  <a:srgbClr val="45818E"/>
                </a:highlight>
              </a:rPr>
              <a:t> Layered System   </a:t>
            </a:r>
            <a:endParaRPr sz="1700">
              <a:solidFill>
                <a:schemeClr val="lt1"/>
              </a:solidFill>
              <a:highlight>
                <a:srgbClr val="45818E"/>
              </a:highlight>
            </a:endParaRPr>
          </a:p>
          <a:p>
            <a:pPr indent="0" lvl="0" marL="0" rtl="0" algn="l">
              <a:spcBef>
                <a:spcPts val="0"/>
              </a:spcBef>
              <a:spcAft>
                <a:spcPts val="0"/>
              </a:spcAft>
              <a:buNone/>
            </a:pPr>
            <a:r>
              <a:t/>
            </a:r>
            <a:endParaRPr sz="1700">
              <a:solidFill>
                <a:schemeClr val="lt1"/>
              </a:solidFill>
              <a:highlight>
                <a:srgbClr val="000000"/>
              </a:highlight>
            </a:endParaRPr>
          </a:p>
          <a:p>
            <a:pPr indent="0" lvl="0" marL="0" rtl="0" algn="l">
              <a:spcBef>
                <a:spcPts val="0"/>
              </a:spcBef>
              <a:spcAft>
                <a:spcPts val="0"/>
              </a:spcAft>
              <a:buNone/>
            </a:pPr>
            <a:r>
              <a:rPr lang="en-US" sz="1700">
                <a:solidFill>
                  <a:schemeClr val="lt1"/>
                </a:solidFill>
                <a:highlight>
                  <a:srgbClr val="000000"/>
                </a:highlight>
              </a:rPr>
              <a:t> Coding on Demand (Optional) </a:t>
            </a:r>
            <a:r>
              <a:rPr lang="en-US" sz="1700">
                <a:solidFill>
                  <a:schemeClr val="lt1"/>
                </a:solidFill>
                <a:highlight>
                  <a:schemeClr val="lt1"/>
                </a:highlight>
              </a:rPr>
              <a:t> L</a:t>
            </a:r>
            <a:r>
              <a:rPr b="1" lang="en-US" sz="1700">
                <a:solidFill>
                  <a:schemeClr val="lt1"/>
                </a:solidFill>
                <a:highlight>
                  <a:schemeClr val="lt1"/>
                </a:highlight>
              </a:rPr>
              <a:t>ay</a:t>
            </a:r>
            <a:r>
              <a:rPr b="1" lang="en-US" sz="1500">
                <a:solidFill>
                  <a:schemeClr val="lt1"/>
                </a:solidFill>
                <a:highlight>
                  <a:schemeClr val="lt1"/>
                </a:highlight>
              </a:rPr>
              <a:t>ered System</a:t>
            </a:r>
            <a:r>
              <a:rPr lang="en-US" sz="1500">
                <a:solidFill>
                  <a:schemeClr val="lt1"/>
                </a:solidFill>
                <a:highlight>
                  <a:srgbClr val="000000"/>
                </a:highlight>
              </a:rPr>
              <a:t> </a:t>
            </a:r>
            <a:endParaRPr sz="1500">
              <a:solidFill>
                <a:schemeClr val="lt1"/>
              </a:solidFill>
              <a:highlight>
                <a:srgbClr val="000000"/>
              </a:highlight>
            </a:endParaRPr>
          </a:p>
        </p:txBody>
      </p:sp>
      <p:sp>
        <p:nvSpPr>
          <p:cNvPr id="254" name="Google Shape;254;p39"/>
          <p:cNvSpPr txBox="1"/>
          <p:nvPr/>
        </p:nvSpPr>
        <p:spPr>
          <a:xfrm>
            <a:off x="838200" y="1811950"/>
            <a:ext cx="3118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Restful Architecture </a:t>
            </a:r>
            <a:endParaRPr b="1" sz="1900">
              <a:solidFill>
                <a:schemeClr val="dk1"/>
              </a:solidFill>
            </a:endParaRPr>
          </a:p>
        </p:txBody>
      </p:sp>
      <p:graphicFrame>
        <p:nvGraphicFramePr>
          <p:cNvPr id="255" name="Google Shape;255;p39"/>
          <p:cNvGraphicFramePr/>
          <p:nvPr/>
        </p:nvGraphicFramePr>
        <p:xfrm>
          <a:off x="5207750" y="2884425"/>
          <a:ext cx="3000000" cy="3000000"/>
        </p:xfrm>
        <a:graphic>
          <a:graphicData uri="http://schemas.openxmlformats.org/drawingml/2006/table">
            <a:tbl>
              <a:tblPr>
                <a:noFill/>
                <a:tableStyleId>{A6AB8433-EC78-4FE0-9B83-28DCCA8AA25A}</a:tableStyleId>
              </a:tblPr>
              <a:tblGrid>
                <a:gridCol w="3093025"/>
                <a:gridCol w="2924925"/>
              </a:tblGrid>
              <a:tr h="274450">
                <a:tc>
                  <a:txBody>
                    <a:bodyPr/>
                    <a:lstStyle/>
                    <a:p>
                      <a:pPr indent="0" lvl="0" marL="0" rtl="0" algn="ctr">
                        <a:spcBef>
                          <a:spcPts val="0"/>
                        </a:spcBef>
                        <a:spcAft>
                          <a:spcPts val="0"/>
                        </a:spcAft>
                        <a:buNone/>
                      </a:pPr>
                      <a:r>
                        <a:rPr lang="en-US">
                          <a:solidFill>
                            <a:schemeClr val="lt1"/>
                          </a:solidFill>
                        </a:rPr>
                        <a:t>http status code </a:t>
                      </a:r>
                      <a:r>
                        <a:rPr lang="en-US">
                          <a:solidFill>
                            <a:schemeClr val="lt1"/>
                          </a:solidFill>
                        </a:rPr>
                        <a:t>family</a:t>
                      </a:r>
                      <a:r>
                        <a:rPr lang="en-US">
                          <a:solidFill>
                            <a:schemeClr val="lt1"/>
                          </a:solidFill>
                        </a:rPr>
                        <a:t> </a:t>
                      </a:r>
                      <a:endParaRPr>
                        <a:solidFill>
                          <a:schemeClr val="lt1"/>
                        </a:solidFill>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1B786F"/>
                    </a:solidFill>
                  </a:tcPr>
                </a:tc>
                <a:tc>
                  <a:txBody>
                    <a:bodyPr/>
                    <a:lstStyle/>
                    <a:p>
                      <a:pPr indent="0" lvl="0" marL="0" rtl="0" algn="ctr">
                        <a:spcBef>
                          <a:spcPts val="0"/>
                        </a:spcBef>
                        <a:spcAft>
                          <a:spcPts val="0"/>
                        </a:spcAft>
                        <a:buNone/>
                      </a:pPr>
                      <a:r>
                        <a:rPr lang="en-US">
                          <a:solidFill>
                            <a:schemeClr val="lt1"/>
                          </a:solidFill>
                        </a:rPr>
                        <a:t>Meaning</a:t>
                      </a:r>
                      <a:endParaRPr>
                        <a:solidFill>
                          <a:schemeClr val="lt1"/>
                        </a:solidFill>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1B786F"/>
                    </a:solidFill>
                  </a:tcPr>
                </a:tc>
              </a:tr>
              <a:tr h="274450">
                <a:tc>
                  <a:txBody>
                    <a:bodyPr/>
                    <a:lstStyle/>
                    <a:p>
                      <a:pPr indent="0" lvl="0" marL="0" rtl="0" algn="ctr">
                        <a:spcBef>
                          <a:spcPts val="0"/>
                        </a:spcBef>
                        <a:spcAft>
                          <a:spcPts val="0"/>
                        </a:spcAft>
                        <a:buNone/>
                      </a:pPr>
                      <a:r>
                        <a:rPr lang="en-US"/>
                        <a:t>1xx</a:t>
                      </a:r>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ctr">
                        <a:spcBef>
                          <a:spcPts val="0"/>
                        </a:spcBef>
                        <a:spcAft>
                          <a:spcPts val="0"/>
                        </a:spcAft>
                        <a:buNone/>
                      </a:pPr>
                      <a:r>
                        <a:rPr lang="en-US"/>
                        <a:t>Informational response</a:t>
                      </a:r>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274450">
                <a:tc>
                  <a:txBody>
                    <a:bodyPr/>
                    <a:lstStyle/>
                    <a:p>
                      <a:pPr indent="0" lvl="0" marL="0" rtl="0" algn="ctr">
                        <a:spcBef>
                          <a:spcPts val="0"/>
                        </a:spcBef>
                        <a:spcAft>
                          <a:spcPts val="0"/>
                        </a:spcAft>
                        <a:buNone/>
                      </a:pPr>
                      <a:r>
                        <a:rPr lang="en-US"/>
                        <a:t>2xx</a:t>
                      </a:r>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ctr">
                        <a:spcBef>
                          <a:spcPts val="0"/>
                        </a:spcBef>
                        <a:spcAft>
                          <a:spcPts val="0"/>
                        </a:spcAft>
                        <a:buNone/>
                      </a:pPr>
                      <a:r>
                        <a:rPr lang="en-US"/>
                        <a:t>Success</a:t>
                      </a:r>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274450">
                <a:tc>
                  <a:txBody>
                    <a:bodyPr/>
                    <a:lstStyle/>
                    <a:p>
                      <a:pPr indent="0" lvl="0" marL="0" rtl="0" algn="ctr">
                        <a:spcBef>
                          <a:spcPts val="0"/>
                        </a:spcBef>
                        <a:spcAft>
                          <a:spcPts val="0"/>
                        </a:spcAft>
                        <a:buNone/>
                      </a:pPr>
                      <a:r>
                        <a:rPr lang="en-US"/>
                        <a:t>3xx</a:t>
                      </a:r>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ctr">
                        <a:spcBef>
                          <a:spcPts val="0"/>
                        </a:spcBef>
                        <a:spcAft>
                          <a:spcPts val="0"/>
                        </a:spcAft>
                        <a:buNone/>
                      </a:pPr>
                      <a:r>
                        <a:rPr lang="en-US"/>
                        <a:t>Redirection </a:t>
                      </a:r>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274450">
                <a:tc>
                  <a:txBody>
                    <a:bodyPr/>
                    <a:lstStyle/>
                    <a:p>
                      <a:pPr indent="0" lvl="0" marL="0" rtl="0" algn="ctr">
                        <a:spcBef>
                          <a:spcPts val="0"/>
                        </a:spcBef>
                        <a:spcAft>
                          <a:spcPts val="0"/>
                        </a:spcAft>
                        <a:buNone/>
                      </a:pPr>
                      <a:r>
                        <a:rPr lang="en-US"/>
                        <a:t>4xx</a:t>
                      </a:r>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ctr">
                        <a:spcBef>
                          <a:spcPts val="0"/>
                        </a:spcBef>
                        <a:spcAft>
                          <a:spcPts val="0"/>
                        </a:spcAft>
                        <a:buNone/>
                      </a:pPr>
                      <a:r>
                        <a:rPr lang="en-US"/>
                        <a:t>Client error</a:t>
                      </a:r>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274450">
                <a:tc>
                  <a:txBody>
                    <a:bodyPr/>
                    <a:lstStyle/>
                    <a:p>
                      <a:pPr indent="0" lvl="0" marL="0" rtl="0" algn="ctr">
                        <a:spcBef>
                          <a:spcPts val="0"/>
                        </a:spcBef>
                        <a:spcAft>
                          <a:spcPts val="0"/>
                        </a:spcAft>
                        <a:buNone/>
                      </a:pPr>
                      <a:r>
                        <a:rPr lang="en-US"/>
                        <a:t>5xx</a:t>
                      </a:r>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ctr">
                        <a:spcBef>
                          <a:spcPts val="0"/>
                        </a:spcBef>
                        <a:spcAft>
                          <a:spcPts val="0"/>
                        </a:spcAft>
                        <a:buNone/>
                      </a:pPr>
                      <a:r>
                        <a:rPr lang="en-US"/>
                        <a:t>Server error </a:t>
                      </a:r>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bl>
          </a:graphicData>
        </a:graphic>
      </p:graphicFrame>
      <p:pic>
        <p:nvPicPr>
          <p:cNvPr id="256" name="Google Shape;256;p39"/>
          <p:cNvPicPr preferRelativeResize="0"/>
          <p:nvPr/>
        </p:nvPicPr>
        <p:blipFill rotWithShape="1">
          <a:blip r:embed="rId4">
            <a:alphaModFix/>
          </a:blip>
          <a:srcRect b="4379" l="0" r="0" t="0"/>
          <a:stretch/>
        </p:blipFill>
        <p:spPr>
          <a:xfrm>
            <a:off x="12593275" y="3368138"/>
            <a:ext cx="3248000" cy="1409775"/>
          </a:xfrm>
          <a:prstGeom prst="rect">
            <a:avLst/>
          </a:prstGeom>
          <a:noFill/>
          <a:ln>
            <a:noFill/>
          </a:ln>
        </p:spPr>
      </p:pic>
      <p:grpSp>
        <p:nvGrpSpPr>
          <p:cNvPr id="257" name="Google Shape;257;p39"/>
          <p:cNvGrpSpPr/>
          <p:nvPr/>
        </p:nvGrpSpPr>
        <p:grpSpPr>
          <a:xfrm>
            <a:off x="5207750" y="5343025"/>
            <a:ext cx="5941850" cy="848450"/>
            <a:chOff x="5207750" y="5343025"/>
            <a:chExt cx="5941850" cy="848450"/>
          </a:xfrm>
        </p:grpSpPr>
        <p:sp>
          <p:nvSpPr>
            <p:cNvPr id="258" name="Google Shape;258;p39"/>
            <p:cNvSpPr txBox="1"/>
            <p:nvPr/>
          </p:nvSpPr>
          <p:spPr>
            <a:xfrm>
              <a:off x="5207750" y="5343025"/>
              <a:ext cx="58569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1B786F"/>
                  </a:solidFill>
                  <a:latin typeface="Lato"/>
                  <a:ea typeface="Lato"/>
                  <a:cs typeface="Lato"/>
                  <a:sym typeface="Lato"/>
                </a:rPr>
                <a:t>www.nsl.com</a:t>
              </a:r>
              <a:r>
                <a:rPr lang="en-US" sz="2800">
                  <a:latin typeface="Lato"/>
                  <a:ea typeface="Lato"/>
                  <a:cs typeface="Lato"/>
                  <a:sym typeface="Lato"/>
                </a:rPr>
                <a:t>/</a:t>
              </a:r>
              <a:r>
                <a:rPr lang="en-US" sz="2800">
                  <a:solidFill>
                    <a:srgbClr val="0092D8"/>
                  </a:solidFill>
                  <a:latin typeface="Lato"/>
                  <a:ea typeface="Lato"/>
                  <a:cs typeface="Lato"/>
                  <a:sym typeface="Lato"/>
                </a:rPr>
                <a:t>software/em</a:t>
              </a:r>
              <a:r>
                <a:rPr lang="en-US" sz="2800">
                  <a:solidFill>
                    <a:srgbClr val="0092D8"/>
                  </a:solidFill>
                  <a:latin typeface="Lato"/>
                  <a:ea typeface="Lato"/>
                  <a:cs typeface="Lato"/>
                  <a:sym typeface="Lato"/>
                </a:rPr>
                <a:t>p</a:t>
              </a:r>
              <a:r>
                <a:rPr lang="en-US" sz="2800">
                  <a:latin typeface="Lato"/>
                  <a:ea typeface="Lato"/>
                  <a:cs typeface="Lato"/>
                  <a:sym typeface="Lato"/>
                </a:rPr>
                <a:t>?</a:t>
              </a:r>
              <a:r>
                <a:rPr lang="en-US" sz="2800">
                  <a:solidFill>
                    <a:schemeClr val="accent2"/>
                  </a:solidFill>
                  <a:latin typeface="Lato"/>
                  <a:ea typeface="Lato"/>
                  <a:cs typeface="Lato"/>
                  <a:sym typeface="Lato"/>
                </a:rPr>
                <a:t>id=001</a:t>
              </a:r>
              <a:endParaRPr sz="2800">
                <a:solidFill>
                  <a:schemeClr val="accent2"/>
                </a:solidFill>
                <a:latin typeface="Lato"/>
                <a:ea typeface="Lato"/>
                <a:cs typeface="Lato"/>
                <a:sym typeface="Lato"/>
              </a:endParaRPr>
            </a:p>
          </p:txBody>
        </p:sp>
        <p:sp>
          <p:nvSpPr>
            <p:cNvPr id="259" name="Google Shape;259;p39"/>
            <p:cNvSpPr txBox="1"/>
            <p:nvPr/>
          </p:nvSpPr>
          <p:spPr>
            <a:xfrm>
              <a:off x="5591450" y="5826375"/>
              <a:ext cx="120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Lato"/>
                  <a:ea typeface="Lato"/>
                  <a:cs typeface="Lato"/>
                  <a:sym typeface="Lato"/>
                </a:rPr>
                <a:t>baseurl </a:t>
              </a:r>
              <a:endParaRPr sz="1700">
                <a:solidFill>
                  <a:schemeClr val="dk1"/>
                </a:solidFill>
                <a:latin typeface="Lato"/>
                <a:ea typeface="Lato"/>
                <a:cs typeface="Lato"/>
                <a:sym typeface="Lato"/>
              </a:endParaRPr>
            </a:p>
          </p:txBody>
        </p:sp>
        <p:sp>
          <p:nvSpPr>
            <p:cNvPr id="260" name="Google Shape;260;p39"/>
            <p:cNvSpPr txBox="1"/>
            <p:nvPr/>
          </p:nvSpPr>
          <p:spPr>
            <a:xfrm>
              <a:off x="7654825" y="5826375"/>
              <a:ext cx="120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Lato"/>
                  <a:ea typeface="Lato"/>
                  <a:cs typeface="Lato"/>
                  <a:sym typeface="Lato"/>
                </a:rPr>
                <a:t>path</a:t>
              </a:r>
              <a:endParaRPr sz="1700">
                <a:solidFill>
                  <a:schemeClr val="dk1"/>
                </a:solidFill>
                <a:latin typeface="Lato"/>
                <a:ea typeface="Lato"/>
                <a:cs typeface="Lato"/>
                <a:sym typeface="Lato"/>
              </a:endParaRPr>
            </a:p>
          </p:txBody>
        </p:sp>
        <p:sp>
          <p:nvSpPr>
            <p:cNvPr id="261" name="Google Shape;261;p39"/>
            <p:cNvSpPr txBox="1"/>
            <p:nvPr/>
          </p:nvSpPr>
          <p:spPr>
            <a:xfrm>
              <a:off x="9623500" y="5826375"/>
              <a:ext cx="1526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Lato"/>
                  <a:ea typeface="Lato"/>
                  <a:cs typeface="Lato"/>
                  <a:sym typeface="Lato"/>
                </a:rPr>
                <a:t>query pram</a:t>
              </a:r>
              <a:endParaRPr sz="1700">
                <a:solidFill>
                  <a:schemeClr val="dk1"/>
                </a:solidFill>
                <a:latin typeface="Lato"/>
                <a:ea typeface="Lato"/>
                <a:cs typeface="Lato"/>
                <a:sym typeface="La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01. </a:t>
            </a:r>
            <a:r>
              <a:rPr b="1" lang="en-US">
                <a:solidFill>
                  <a:srgbClr val="0080C9"/>
                </a:solidFill>
              </a:rPr>
              <a:t>Learned Topics</a:t>
            </a:r>
            <a:endParaRPr b="1">
              <a:solidFill>
                <a:srgbClr val="0080C9"/>
              </a:solidFill>
            </a:endParaRPr>
          </a:p>
        </p:txBody>
      </p:sp>
      <p:sp>
        <p:nvSpPr>
          <p:cNvPr id="268" name="Google Shape;268;p40"/>
          <p:cNvSpPr txBox="1"/>
          <p:nvPr>
            <p:ph idx="12" type="sldNum"/>
          </p:nvPr>
        </p:nvSpPr>
        <p:spPr>
          <a:xfrm>
            <a:off x="11225700" y="62338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grpSp>
        <p:nvGrpSpPr>
          <p:cNvPr id="269" name="Google Shape;269;p40"/>
          <p:cNvGrpSpPr/>
          <p:nvPr/>
        </p:nvGrpSpPr>
        <p:grpSpPr>
          <a:xfrm>
            <a:off x="320983" y="1478550"/>
            <a:ext cx="11624365" cy="4979800"/>
            <a:chOff x="320983" y="1478550"/>
            <a:chExt cx="11624365" cy="4979800"/>
          </a:xfrm>
        </p:grpSpPr>
        <p:grpSp>
          <p:nvGrpSpPr>
            <p:cNvPr id="270" name="Google Shape;270;p40"/>
            <p:cNvGrpSpPr/>
            <p:nvPr/>
          </p:nvGrpSpPr>
          <p:grpSpPr>
            <a:xfrm>
              <a:off x="5144370" y="2042850"/>
              <a:ext cx="4464289" cy="873220"/>
              <a:chOff x="4530625" y="1206568"/>
              <a:chExt cx="3820529" cy="747300"/>
            </a:xfrm>
          </p:grpSpPr>
          <p:cxnSp>
            <p:nvCxnSpPr>
              <p:cNvPr id="271" name="Google Shape;271;p40"/>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272" name="Google Shape;272;p40"/>
              <p:cNvSpPr/>
              <p:nvPr/>
            </p:nvSpPr>
            <p:spPr>
              <a:xfrm>
                <a:off x="6014671" y="1481782"/>
                <a:ext cx="198600" cy="198300"/>
              </a:xfrm>
              <a:prstGeom prst="ellipse">
                <a:avLst/>
              </a:prstGeom>
              <a:solidFill>
                <a:srgbClr val="AC11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 name="Google Shape;273;p40"/>
              <p:cNvSpPr txBox="1"/>
              <p:nvPr/>
            </p:nvSpPr>
            <p:spPr>
              <a:xfrm>
                <a:off x="5990215" y="1423765"/>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1</a:t>
                </a:r>
                <a:endParaRPr sz="1900">
                  <a:solidFill>
                    <a:srgbClr val="FFFFFF"/>
                  </a:solidFill>
                </a:endParaRPr>
              </a:p>
            </p:txBody>
          </p:sp>
          <p:sp>
            <p:nvSpPr>
              <p:cNvPr id="274" name="Google Shape;274;p40"/>
              <p:cNvSpPr txBox="1"/>
              <p:nvPr/>
            </p:nvSpPr>
            <p:spPr>
              <a:xfrm>
                <a:off x="6223854" y="1206568"/>
                <a:ext cx="2127300" cy="747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latin typeface="Roboto"/>
                    <a:ea typeface="Roboto"/>
                    <a:cs typeface="Roboto"/>
                    <a:sym typeface="Roboto"/>
                  </a:rPr>
                  <a:t>Expert</a:t>
                </a:r>
                <a:endParaRPr b="1" sz="1100">
                  <a:latin typeface="Roboto"/>
                  <a:ea typeface="Roboto"/>
                  <a:cs typeface="Roboto"/>
                  <a:sym typeface="Roboto"/>
                </a:endParaRPr>
              </a:p>
            </p:txBody>
          </p:sp>
        </p:grpSp>
        <p:grpSp>
          <p:nvGrpSpPr>
            <p:cNvPr id="275" name="Google Shape;275;p40"/>
            <p:cNvGrpSpPr/>
            <p:nvPr/>
          </p:nvGrpSpPr>
          <p:grpSpPr>
            <a:xfrm>
              <a:off x="5768144" y="3132834"/>
              <a:ext cx="3840514" cy="873220"/>
              <a:chOff x="5064450" y="2086419"/>
              <a:chExt cx="3286704" cy="747300"/>
            </a:xfrm>
          </p:grpSpPr>
          <p:cxnSp>
            <p:nvCxnSpPr>
              <p:cNvPr id="276" name="Google Shape;276;p40"/>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277" name="Google Shape;277;p40"/>
              <p:cNvSpPr/>
              <p:nvPr/>
            </p:nvSpPr>
            <p:spPr>
              <a:xfrm>
                <a:off x="6014671" y="2353882"/>
                <a:ext cx="198600" cy="198300"/>
              </a:xfrm>
              <a:prstGeom prst="ellipse">
                <a:avLst/>
              </a:prstGeom>
              <a:solidFill>
                <a:srgbClr val="B612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8" name="Google Shape;278;p40"/>
              <p:cNvSpPr txBox="1"/>
              <p:nvPr/>
            </p:nvSpPr>
            <p:spPr>
              <a:xfrm>
                <a:off x="5991690" y="2295028"/>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3</a:t>
                </a:r>
                <a:endParaRPr sz="1900">
                  <a:solidFill>
                    <a:srgbClr val="FFFFFF"/>
                  </a:solidFill>
                </a:endParaRPr>
              </a:p>
            </p:txBody>
          </p:sp>
          <p:sp>
            <p:nvSpPr>
              <p:cNvPr id="279" name="Google Shape;279;p40"/>
              <p:cNvSpPr txBox="1"/>
              <p:nvPr/>
            </p:nvSpPr>
            <p:spPr>
              <a:xfrm>
                <a:off x="6223854" y="2086419"/>
                <a:ext cx="2127300" cy="747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latin typeface="Roboto"/>
                    <a:ea typeface="Roboto"/>
                    <a:cs typeface="Roboto"/>
                    <a:sym typeface="Roboto"/>
                  </a:rPr>
                  <a:t>Competent</a:t>
                </a:r>
                <a:endParaRPr b="1" sz="1100">
                  <a:latin typeface="Roboto"/>
                  <a:ea typeface="Roboto"/>
                  <a:cs typeface="Roboto"/>
                  <a:sym typeface="Roboto"/>
                </a:endParaRPr>
              </a:p>
            </p:txBody>
          </p:sp>
        </p:grpSp>
        <p:grpSp>
          <p:nvGrpSpPr>
            <p:cNvPr id="280" name="Google Shape;280;p40"/>
            <p:cNvGrpSpPr/>
            <p:nvPr/>
          </p:nvGrpSpPr>
          <p:grpSpPr>
            <a:xfrm>
              <a:off x="6363729" y="4394155"/>
              <a:ext cx="3244930" cy="873220"/>
              <a:chOff x="5574150" y="3083456"/>
              <a:chExt cx="2777004" cy="747300"/>
            </a:xfrm>
          </p:grpSpPr>
          <p:cxnSp>
            <p:nvCxnSpPr>
              <p:cNvPr id="281" name="Google Shape;281;p40"/>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282" name="Google Shape;282;p40"/>
              <p:cNvSpPr/>
              <p:nvPr/>
            </p:nvSpPr>
            <p:spPr>
              <a:xfrm>
                <a:off x="6014671" y="3349032"/>
                <a:ext cx="198600" cy="198300"/>
              </a:xfrm>
              <a:prstGeom prst="ellipse">
                <a:avLst/>
              </a:prstGeom>
              <a:solidFill>
                <a:srgbClr val="E1165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3" name="Google Shape;283;p40"/>
              <p:cNvSpPr txBox="1"/>
              <p:nvPr/>
            </p:nvSpPr>
            <p:spPr>
              <a:xfrm>
                <a:off x="5991690" y="3291115"/>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5</a:t>
                </a:r>
                <a:endParaRPr sz="1900">
                  <a:solidFill>
                    <a:srgbClr val="FFFFFF"/>
                  </a:solidFill>
                </a:endParaRPr>
              </a:p>
            </p:txBody>
          </p:sp>
          <p:sp>
            <p:nvSpPr>
              <p:cNvPr id="284" name="Google Shape;284;p40"/>
              <p:cNvSpPr txBox="1"/>
              <p:nvPr/>
            </p:nvSpPr>
            <p:spPr>
              <a:xfrm>
                <a:off x="6223854" y="3083456"/>
                <a:ext cx="2127300" cy="747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latin typeface="Roboto"/>
                    <a:ea typeface="Roboto"/>
                    <a:cs typeface="Roboto"/>
                    <a:sym typeface="Roboto"/>
                  </a:rPr>
                  <a:t>Novice</a:t>
                </a:r>
                <a:endParaRPr b="1" sz="1100">
                  <a:latin typeface="Roboto"/>
                  <a:ea typeface="Roboto"/>
                  <a:cs typeface="Roboto"/>
                  <a:sym typeface="Roboto"/>
                </a:endParaRPr>
              </a:p>
            </p:txBody>
          </p:sp>
        </p:grpSp>
        <p:grpSp>
          <p:nvGrpSpPr>
            <p:cNvPr id="285" name="Google Shape;285;p40"/>
            <p:cNvGrpSpPr/>
            <p:nvPr/>
          </p:nvGrpSpPr>
          <p:grpSpPr>
            <a:xfrm>
              <a:off x="320983" y="2628426"/>
              <a:ext cx="4053204" cy="873220"/>
              <a:chOff x="744101" y="1672393"/>
              <a:chExt cx="3468724" cy="747300"/>
            </a:xfrm>
          </p:grpSpPr>
          <p:cxnSp>
            <p:nvCxnSpPr>
              <p:cNvPr id="286" name="Google Shape;286;p40"/>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287" name="Google Shape;287;p40"/>
              <p:cNvSpPr/>
              <p:nvPr/>
            </p:nvSpPr>
            <p:spPr>
              <a:xfrm>
                <a:off x="2874851" y="1943786"/>
                <a:ext cx="198600" cy="198300"/>
              </a:xfrm>
              <a:prstGeom prst="ellipse">
                <a:avLst/>
              </a:prstGeom>
              <a:solidFill>
                <a:srgbClr val="AC11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8" name="Google Shape;288;p40"/>
              <p:cNvSpPr txBox="1"/>
              <p:nvPr/>
            </p:nvSpPr>
            <p:spPr>
              <a:xfrm>
                <a:off x="2849841" y="1884747"/>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2</a:t>
                </a:r>
                <a:endParaRPr sz="1900">
                  <a:solidFill>
                    <a:srgbClr val="FFFFFF"/>
                  </a:solidFill>
                </a:endParaRPr>
              </a:p>
            </p:txBody>
          </p:sp>
          <p:sp>
            <p:nvSpPr>
              <p:cNvPr id="289" name="Google Shape;289;p40"/>
              <p:cNvSpPr txBox="1"/>
              <p:nvPr/>
            </p:nvSpPr>
            <p:spPr>
              <a:xfrm>
                <a:off x="744101" y="1672393"/>
                <a:ext cx="2127300" cy="747300"/>
              </a:xfrm>
              <a:prstGeom prst="rect">
                <a:avLst/>
              </a:prstGeom>
              <a:noFill/>
              <a:ln>
                <a:noFill/>
              </a:ln>
            </p:spPr>
            <p:txBody>
              <a:bodyPr anchorCtr="0" anchor="ctr" bIns="121900" lIns="121900" spcFirstLastPara="1" rIns="121900" wrap="square" tIns="121900">
                <a:noAutofit/>
              </a:bodyPr>
              <a:lstStyle/>
              <a:p>
                <a:pPr indent="0" lvl="0" marL="0" rtl="0" algn="r">
                  <a:lnSpc>
                    <a:spcPct val="115000"/>
                  </a:lnSpc>
                  <a:spcBef>
                    <a:spcPts val="0"/>
                  </a:spcBef>
                  <a:spcAft>
                    <a:spcPts val="0"/>
                  </a:spcAft>
                  <a:buNone/>
                </a:pPr>
                <a:r>
                  <a:rPr b="1" lang="en-US" sz="1600">
                    <a:latin typeface="Roboto"/>
                    <a:ea typeface="Roboto"/>
                    <a:cs typeface="Roboto"/>
                    <a:sym typeface="Roboto"/>
                  </a:rPr>
                  <a:t>Proficient</a:t>
                </a:r>
                <a:endParaRPr b="1" sz="1100">
                  <a:latin typeface="Roboto"/>
                  <a:ea typeface="Roboto"/>
                  <a:cs typeface="Roboto"/>
                  <a:sym typeface="Roboto"/>
                </a:endParaRPr>
              </a:p>
            </p:txBody>
          </p:sp>
        </p:grpSp>
        <p:grpSp>
          <p:nvGrpSpPr>
            <p:cNvPr id="290" name="Google Shape;290;p40"/>
            <p:cNvGrpSpPr/>
            <p:nvPr/>
          </p:nvGrpSpPr>
          <p:grpSpPr>
            <a:xfrm>
              <a:off x="320983" y="3700613"/>
              <a:ext cx="3530849" cy="873220"/>
              <a:chOff x="744101" y="2507609"/>
              <a:chExt cx="3021694" cy="747300"/>
            </a:xfrm>
          </p:grpSpPr>
          <p:cxnSp>
            <p:nvCxnSpPr>
              <p:cNvPr id="291" name="Google Shape;291;p40"/>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292" name="Google Shape;292;p40"/>
              <p:cNvSpPr/>
              <p:nvPr/>
            </p:nvSpPr>
            <p:spPr>
              <a:xfrm>
                <a:off x="2874851" y="2780836"/>
                <a:ext cx="198600" cy="198300"/>
              </a:xfrm>
              <a:prstGeom prst="ellipse">
                <a:avLst/>
              </a:prstGeom>
              <a:solidFill>
                <a:srgbClr val="C4134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3" name="Google Shape;293;p40"/>
              <p:cNvSpPr txBox="1"/>
              <p:nvPr/>
            </p:nvSpPr>
            <p:spPr>
              <a:xfrm>
                <a:off x="2849841" y="2724795"/>
                <a:ext cx="247500" cy="312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4</a:t>
                </a:r>
                <a:endParaRPr sz="1900">
                  <a:solidFill>
                    <a:srgbClr val="FFFFFF"/>
                  </a:solidFill>
                </a:endParaRPr>
              </a:p>
            </p:txBody>
          </p:sp>
          <p:sp>
            <p:nvSpPr>
              <p:cNvPr id="294" name="Google Shape;294;p40"/>
              <p:cNvSpPr txBox="1"/>
              <p:nvPr/>
            </p:nvSpPr>
            <p:spPr>
              <a:xfrm>
                <a:off x="744101" y="2507609"/>
                <a:ext cx="2127300" cy="747300"/>
              </a:xfrm>
              <a:prstGeom prst="rect">
                <a:avLst/>
              </a:prstGeom>
              <a:noFill/>
              <a:ln>
                <a:noFill/>
              </a:ln>
            </p:spPr>
            <p:txBody>
              <a:bodyPr anchorCtr="0" anchor="ctr" bIns="121900" lIns="121900" spcFirstLastPara="1" rIns="121900" wrap="square" tIns="121900">
                <a:noAutofit/>
              </a:bodyPr>
              <a:lstStyle/>
              <a:p>
                <a:pPr indent="0" lvl="0" marL="0" rtl="0" algn="r">
                  <a:lnSpc>
                    <a:spcPct val="115000"/>
                  </a:lnSpc>
                  <a:spcBef>
                    <a:spcPts val="0"/>
                  </a:spcBef>
                  <a:spcAft>
                    <a:spcPts val="0"/>
                  </a:spcAft>
                  <a:buNone/>
                </a:pPr>
                <a:r>
                  <a:rPr b="1" lang="en-US" sz="1600">
                    <a:latin typeface="Roboto"/>
                    <a:ea typeface="Roboto"/>
                    <a:cs typeface="Roboto"/>
                    <a:sym typeface="Roboto"/>
                  </a:rPr>
                  <a:t>Advanced Beginner</a:t>
                </a:r>
                <a:endParaRPr b="1" sz="1100">
                  <a:latin typeface="Roboto"/>
                  <a:ea typeface="Roboto"/>
                  <a:cs typeface="Roboto"/>
                  <a:sym typeface="Roboto"/>
                </a:endParaRPr>
              </a:p>
            </p:txBody>
          </p:sp>
        </p:grpSp>
        <p:grpSp>
          <p:nvGrpSpPr>
            <p:cNvPr id="295" name="Google Shape;295;p40"/>
            <p:cNvGrpSpPr/>
            <p:nvPr/>
          </p:nvGrpSpPr>
          <p:grpSpPr>
            <a:xfrm>
              <a:off x="2907875" y="2188672"/>
              <a:ext cx="4100583" cy="3805913"/>
              <a:chOff x="3318063" y="1368287"/>
              <a:chExt cx="2408000" cy="2993482"/>
            </a:xfrm>
          </p:grpSpPr>
          <p:sp>
            <p:nvSpPr>
              <p:cNvPr id="296" name="Google Shape;296;p40"/>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97" name="Google Shape;297;p40"/>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840D35"/>
              </a:solidFill>
              <a:ln>
                <a:noFill/>
              </a:ln>
            </p:spPr>
          </p:sp>
          <p:sp>
            <p:nvSpPr>
              <p:cNvPr id="298" name="Google Shape;298;p40"/>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E1165B"/>
              </a:solidFill>
              <a:ln>
                <a:noFill/>
              </a:ln>
            </p:spPr>
          </p:sp>
          <p:sp>
            <p:nvSpPr>
              <p:cNvPr id="299" name="Google Shape;299;p40"/>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00" name="Google Shape;300;p40"/>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01" name="Google Shape;301;p40"/>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02" name="Google Shape;302;p40"/>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03" name="Google Shape;303;p40"/>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840D35"/>
              </a:solidFill>
              <a:ln>
                <a:noFill/>
              </a:ln>
            </p:spPr>
          </p:sp>
          <p:sp>
            <p:nvSpPr>
              <p:cNvPr id="304" name="Google Shape;304;p40"/>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05" name="Google Shape;305;p40"/>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06" name="Google Shape;306;p40"/>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840D35"/>
              </a:solidFill>
              <a:ln>
                <a:noFill/>
              </a:ln>
            </p:spPr>
          </p:sp>
          <p:sp>
            <p:nvSpPr>
              <p:cNvPr id="307" name="Google Shape;307;p40"/>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AC1146"/>
              </a:solidFill>
              <a:ln>
                <a:noFill/>
              </a:ln>
            </p:spPr>
          </p:sp>
          <p:sp>
            <p:nvSpPr>
              <p:cNvPr id="308" name="Google Shape;308;p40"/>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840D35"/>
              </a:solidFill>
              <a:ln>
                <a:noFill/>
              </a:ln>
            </p:spPr>
          </p:sp>
          <p:sp>
            <p:nvSpPr>
              <p:cNvPr id="309" name="Google Shape;309;p40"/>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AC1146"/>
              </a:solidFill>
              <a:ln>
                <a:noFill/>
              </a:ln>
            </p:spPr>
          </p:sp>
          <p:sp>
            <p:nvSpPr>
              <p:cNvPr id="310" name="Google Shape;310;p40"/>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840D35"/>
              </a:solidFill>
              <a:ln>
                <a:noFill/>
              </a:ln>
            </p:spPr>
          </p:sp>
          <p:sp>
            <p:nvSpPr>
              <p:cNvPr id="311" name="Google Shape;311;p40"/>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B6124A"/>
              </a:solidFill>
              <a:ln>
                <a:noFill/>
              </a:ln>
            </p:spPr>
          </p:sp>
          <p:sp>
            <p:nvSpPr>
              <p:cNvPr id="312" name="Google Shape;312;p40"/>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C4134F"/>
              </a:solidFill>
              <a:ln>
                <a:noFill/>
              </a:ln>
            </p:spPr>
          </p:sp>
        </p:grpSp>
        <p:cxnSp>
          <p:nvCxnSpPr>
            <p:cNvPr id="313" name="Google Shape;313;p40"/>
            <p:cNvCxnSpPr/>
            <p:nvPr/>
          </p:nvCxnSpPr>
          <p:spPr>
            <a:xfrm>
              <a:off x="9091025" y="2217025"/>
              <a:ext cx="0" cy="3199800"/>
            </a:xfrm>
            <a:prstGeom prst="straightConnector1">
              <a:avLst/>
            </a:prstGeom>
            <a:noFill/>
            <a:ln cap="flat" cmpd="sng" w="38100">
              <a:solidFill>
                <a:srgbClr val="840D35"/>
              </a:solidFill>
              <a:prstDash val="solid"/>
              <a:round/>
              <a:headEnd len="med" w="med" type="triangle"/>
              <a:tailEnd len="med" w="med" type="triangle"/>
            </a:ln>
          </p:spPr>
        </p:cxnSp>
        <p:cxnSp>
          <p:nvCxnSpPr>
            <p:cNvPr id="314" name="Google Shape;314;p40"/>
            <p:cNvCxnSpPr/>
            <p:nvPr/>
          </p:nvCxnSpPr>
          <p:spPr>
            <a:xfrm>
              <a:off x="10295000" y="2217025"/>
              <a:ext cx="0" cy="3199800"/>
            </a:xfrm>
            <a:prstGeom prst="straightConnector1">
              <a:avLst/>
            </a:prstGeom>
            <a:noFill/>
            <a:ln cap="flat" cmpd="sng" w="38100">
              <a:solidFill>
                <a:srgbClr val="840D35"/>
              </a:solidFill>
              <a:prstDash val="solid"/>
              <a:round/>
              <a:headEnd len="med" w="med" type="triangle"/>
              <a:tailEnd len="med" w="med" type="triangle"/>
            </a:ln>
          </p:spPr>
        </p:cxnSp>
        <p:cxnSp>
          <p:nvCxnSpPr>
            <p:cNvPr id="315" name="Google Shape;315;p40"/>
            <p:cNvCxnSpPr/>
            <p:nvPr/>
          </p:nvCxnSpPr>
          <p:spPr>
            <a:xfrm>
              <a:off x="11353800" y="2217025"/>
              <a:ext cx="0" cy="3199800"/>
            </a:xfrm>
            <a:prstGeom prst="straightConnector1">
              <a:avLst/>
            </a:prstGeom>
            <a:noFill/>
            <a:ln cap="flat" cmpd="sng" w="38100">
              <a:solidFill>
                <a:srgbClr val="840D35"/>
              </a:solidFill>
              <a:prstDash val="solid"/>
              <a:round/>
              <a:headEnd len="med" w="med" type="triangle"/>
              <a:tailEnd len="med" w="med" type="triangle"/>
            </a:ln>
          </p:spPr>
        </p:cxnSp>
        <p:sp>
          <p:nvSpPr>
            <p:cNvPr id="316" name="Google Shape;316;p40"/>
            <p:cNvSpPr txBox="1"/>
            <p:nvPr/>
          </p:nvSpPr>
          <p:spPr>
            <a:xfrm>
              <a:off x="8692967" y="1869950"/>
              <a:ext cx="814500" cy="2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Lato"/>
                  <a:ea typeface="Lato"/>
                  <a:cs typeface="Lato"/>
                  <a:sym typeface="Lato"/>
                </a:rPr>
                <a:t>Intuition</a:t>
              </a:r>
              <a:endParaRPr sz="1200">
                <a:solidFill>
                  <a:schemeClr val="dk1"/>
                </a:solidFill>
                <a:latin typeface="Lato"/>
                <a:ea typeface="Lato"/>
                <a:cs typeface="Lato"/>
                <a:sym typeface="Lato"/>
              </a:endParaRPr>
            </a:p>
          </p:txBody>
        </p:sp>
        <p:sp>
          <p:nvSpPr>
            <p:cNvPr id="317" name="Google Shape;317;p40"/>
            <p:cNvSpPr txBox="1"/>
            <p:nvPr/>
          </p:nvSpPr>
          <p:spPr>
            <a:xfrm>
              <a:off x="8692967" y="5492400"/>
              <a:ext cx="814500" cy="2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Lato"/>
                  <a:ea typeface="Lato"/>
                  <a:cs typeface="Lato"/>
                  <a:sym typeface="Lato"/>
                </a:rPr>
                <a:t>Rules</a:t>
              </a:r>
              <a:endParaRPr sz="1200">
                <a:solidFill>
                  <a:schemeClr val="dk1"/>
                </a:solidFill>
                <a:latin typeface="Lato"/>
                <a:ea typeface="Lato"/>
                <a:cs typeface="Lato"/>
                <a:sym typeface="Lato"/>
              </a:endParaRPr>
            </a:p>
          </p:txBody>
        </p:sp>
        <p:sp>
          <p:nvSpPr>
            <p:cNvPr id="318" name="Google Shape;318;p40"/>
            <p:cNvSpPr txBox="1"/>
            <p:nvPr/>
          </p:nvSpPr>
          <p:spPr>
            <a:xfrm>
              <a:off x="9887742" y="1771350"/>
              <a:ext cx="814500" cy="2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Lato"/>
                  <a:ea typeface="Lato"/>
                  <a:cs typeface="Lato"/>
                  <a:sym typeface="Lato"/>
                </a:rPr>
                <a:t>Relevant</a:t>
              </a:r>
              <a:r>
                <a:rPr lang="en-US" sz="1200">
                  <a:solidFill>
                    <a:schemeClr val="dk1"/>
                  </a:solidFill>
                  <a:latin typeface="Lato"/>
                  <a:ea typeface="Lato"/>
                  <a:cs typeface="Lato"/>
                  <a:sym typeface="Lato"/>
                </a:rPr>
                <a:t> Focus</a:t>
              </a:r>
              <a:endParaRPr sz="1200">
                <a:solidFill>
                  <a:schemeClr val="dk1"/>
                </a:solidFill>
                <a:latin typeface="Lato"/>
                <a:ea typeface="Lato"/>
                <a:cs typeface="Lato"/>
                <a:sym typeface="Lato"/>
              </a:endParaRPr>
            </a:p>
          </p:txBody>
        </p:sp>
        <p:sp>
          <p:nvSpPr>
            <p:cNvPr id="319" name="Google Shape;319;p40"/>
            <p:cNvSpPr txBox="1"/>
            <p:nvPr/>
          </p:nvSpPr>
          <p:spPr>
            <a:xfrm>
              <a:off x="9811850" y="5403725"/>
              <a:ext cx="9663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Lato"/>
                  <a:ea typeface="Lato"/>
                  <a:cs typeface="Lato"/>
                  <a:sym typeface="Lato"/>
                </a:rPr>
                <a:t>Consider Everything</a:t>
              </a:r>
              <a:endParaRPr sz="1200">
                <a:solidFill>
                  <a:schemeClr val="dk1"/>
                </a:solidFill>
                <a:latin typeface="Lato"/>
                <a:ea typeface="Lato"/>
                <a:cs typeface="Lato"/>
                <a:sym typeface="Lato"/>
              </a:endParaRPr>
            </a:p>
          </p:txBody>
        </p:sp>
        <p:sp>
          <p:nvSpPr>
            <p:cNvPr id="320" name="Google Shape;320;p40"/>
            <p:cNvSpPr txBox="1"/>
            <p:nvPr/>
          </p:nvSpPr>
          <p:spPr>
            <a:xfrm>
              <a:off x="10905437" y="1478550"/>
              <a:ext cx="966300" cy="56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Lato"/>
                  <a:ea typeface="Lato"/>
                  <a:cs typeface="Lato"/>
                  <a:sym typeface="Lato"/>
                </a:rPr>
                <a:t>Meta </a:t>
              </a:r>
              <a:r>
                <a:rPr lang="en-US" sz="1200">
                  <a:solidFill>
                    <a:schemeClr val="dk1"/>
                  </a:solidFill>
                  <a:latin typeface="Lato"/>
                  <a:ea typeface="Lato"/>
                  <a:cs typeface="Lato"/>
                  <a:sym typeface="Lato"/>
                </a:rPr>
                <a:t>Cognitive</a:t>
              </a:r>
              <a:r>
                <a:rPr lang="en-US" sz="1200">
                  <a:solidFill>
                    <a:schemeClr val="dk1"/>
                  </a:solidFill>
                  <a:latin typeface="Lato"/>
                  <a:ea typeface="Lato"/>
                  <a:cs typeface="Lato"/>
                  <a:sym typeface="Lato"/>
                </a:rPr>
                <a:t> Ability</a:t>
              </a:r>
              <a:endParaRPr sz="1200">
                <a:solidFill>
                  <a:schemeClr val="dk1"/>
                </a:solidFill>
                <a:latin typeface="Lato"/>
                <a:ea typeface="Lato"/>
                <a:cs typeface="Lato"/>
                <a:sym typeface="Lato"/>
              </a:endParaRPr>
            </a:p>
          </p:txBody>
        </p:sp>
        <p:sp>
          <p:nvSpPr>
            <p:cNvPr id="321" name="Google Shape;321;p40"/>
            <p:cNvSpPr txBox="1"/>
            <p:nvPr/>
          </p:nvSpPr>
          <p:spPr>
            <a:xfrm>
              <a:off x="10831748" y="5356150"/>
              <a:ext cx="1113600" cy="7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Lato"/>
                  <a:ea typeface="Lato"/>
                  <a:cs typeface="Lato"/>
                  <a:sym typeface="Lato"/>
                </a:rPr>
                <a:t>Doesn’t know what Doesn’t </a:t>
              </a:r>
              <a:r>
                <a:rPr lang="en-US" sz="1200">
                  <a:solidFill>
                    <a:schemeClr val="dk1"/>
                  </a:solidFill>
                  <a:latin typeface="Lato"/>
                  <a:ea typeface="Lato"/>
                  <a:cs typeface="Lato"/>
                  <a:sym typeface="Lato"/>
                </a:rPr>
                <a:t>know</a:t>
              </a:r>
              <a:r>
                <a:rPr lang="en-US"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p:txBody>
        </p:sp>
        <p:sp>
          <p:nvSpPr>
            <p:cNvPr id="322" name="Google Shape;322;p40"/>
            <p:cNvSpPr txBox="1"/>
            <p:nvPr/>
          </p:nvSpPr>
          <p:spPr>
            <a:xfrm>
              <a:off x="3720034" y="1563875"/>
              <a:ext cx="2485800" cy="873300"/>
            </a:xfrm>
            <a:prstGeom prst="rect">
              <a:avLst/>
            </a:prstGeom>
            <a:no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b="1" lang="en-US" sz="1600">
                  <a:latin typeface="Roboto"/>
                  <a:ea typeface="Roboto"/>
                  <a:cs typeface="Roboto"/>
                  <a:sym typeface="Roboto"/>
                </a:rPr>
                <a:t>Mastery</a:t>
              </a:r>
              <a:endParaRPr b="1" sz="1100">
                <a:latin typeface="Roboto"/>
                <a:ea typeface="Roboto"/>
                <a:cs typeface="Roboto"/>
                <a:sym typeface="Roboto"/>
              </a:endParaRPr>
            </a:p>
          </p:txBody>
        </p:sp>
        <p:sp>
          <p:nvSpPr>
            <p:cNvPr id="323" name="Google Shape;323;p40"/>
            <p:cNvSpPr txBox="1"/>
            <p:nvPr/>
          </p:nvSpPr>
          <p:spPr>
            <a:xfrm>
              <a:off x="4144500" y="6089050"/>
              <a:ext cx="175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Fig: </a:t>
              </a:r>
              <a:r>
                <a:rPr lang="en-US" sz="1200">
                  <a:solidFill>
                    <a:schemeClr val="dk1"/>
                  </a:solidFill>
                  <a:latin typeface="Calibri"/>
                  <a:ea typeface="Calibri"/>
                  <a:cs typeface="Calibri"/>
                  <a:sym typeface="Calibri"/>
                </a:rPr>
                <a:t>Dreyfus Model </a:t>
              </a:r>
              <a:endParaRPr/>
            </a:p>
          </p:txBody>
        </p:sp>
        <p:sp>
          <p:nvSpPr>
            <p:cNvPr id="324" name="Google Shape;324;p40"/>
            <p:cNvSpPr txBox="1"/>
            <p:nvPr/>
          </p:nvSpPr>
          <p:spPr>
            <a:xfrm>
              <a:off x="847575" y="1576050"/>
              <a:ext cx="30000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b="1" lang="en-US" sz="1900">
                  <a:solidFill>
                    <a:schemeClr val="dk1"/>
                  </a:solidFill>
                </a:rPr>
                <a:t>Dreyfus Model</a:t>
              </a:r>
              <a:endParaRPr b="1" sz="19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01. </a:t>
            </a:r>
            <a:r>
              <a:rPr b="1" lang="en-US">
                <a:solidFill>
                  <a:srgbClr val="0080C9"/>
                </a:solidFill>
              </a:rPr>
              <a:t>Learned Topics</a:t>
            </a:r>
            <a:endParaRPr b="1">
              <a:solidFill>
                <a:srgbClr val="0080C9"/>
              </a:solidFill>
            </a:endParaRPr>
          </a:p>
        </p:txBody>
      </p:sp>
      <p:sp>
        <p:nvSpPr>
          <p:cNvPr id="331" name="Google Shape;331;p41"/>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sp>
        <p:nvSpPr>
          <p:cNvPr id="332" name="Google Shape;332;p41"/>
          <p:cNvSpPr txBox="1"/>
          <p:nvPr/>
        </p:nvSpPr>
        <p:spPr>
          <a:xfrm>
            <a:off x="838200" y="1997225"/>
            <a:ext cx="85221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AutoNum type="arabicPeriod"/>
            </a:pPr>
            <a:r>
              <a:rPr lang="en-US" sz="1800">
                <a:solidFill>
                  <a:schemeClr val="dk1"/>
                </a:solidFill>
              </a:rPr>
              <a:t>Project Setup and connect to database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US" sz="1800">
                <a:solidFill>
                  <a:schemeClr val="dk1"/>
                </a:solidFill>
              </a:rPr>
              <a:t>Project </a:t>
            </a:r>
            <a:r>
              <a:rPr lang="en-US" sz="1800">
                <a:solidFill>
                  <a:schemeClr val="dk1"/>
                </a:solidFill>
              </a:rPr>
              <a:t>Architecture [ model, controller &amp; services, repositories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US" sz="1800">
                <a:solidFill>
                  <a:schemeClr val="dk1"/>
                </a:solidFill>
              </a:rPr>
              <a:t>Class Relationship</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One to one</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One to many</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Many to one</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US" sz="1800">
                <a:solidFill>
                  <a:schemeClr val="dk1"/>
                </a:solidFill>
              </a:rPr>
              <a:t>Many to many</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US" sz="1800">
                <a:solidFill>
                  <a:schemeClr val="dk1"/>
                </a:solidFill>
              </a:rPr>
              <a:t>JPA query</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US" sz="1800">
                <a:solidFill>
                  <a:schemeClr val="dk1"/>
                </a:solidFill>
              </a:rPr>
              <a:t>Creating APIs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US" sz="1800">
                <a:solidFill>
                  <a:schemeClr val="dk1"/>
                </a:solidFill>
              </a:rPr>
              <a:t>Debugging </a:t>
            </a:r>
            <a:endParaRPr sz="1800">
              <a:solidFill>
                <a:schemeClr val="dk1"/>
              </a:solidFill>
            </a:endParaRPr>
          </a:p>
        </p:txBody>
      </p:sp>
      <p:sp>
        <p:nvSpPr>
          <p:cNvPr id="333" name="Google Shape;333;p41"/>
          <p:cNvSpPr txBox="1"/>
          <p:nvPr/>
        </p:nvSpPr>
        <p:spPr>
          <a:xfrm>
            <a:off x="838200" y="1517600"/>
            <a:ext cx="4015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Spring Boot Framework</a:t>
            </a:r>
            <a:endParaRPr b="1" sz="1900"/>
          </a:p>
        </p:txBody>
      </p:sp>
      <p:sp>
        <p:nvSpPr>
          <p:cNvPr id="334" name="Google Shape;334;p41"/>
          <p:cNvSpPr txBox="1"/>
          <p:nvPr/>
        </p:nvSpPr>
        <p:spPr>
          <a:xfrm>
            <a:off x="779175" y="5312350"/>
            <a:ext cx="7778700" cy="1031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b="1" lang="en-US" sz="1900">
                <a:solidFill>
                  <a:schemeClr val="dk1"/>
                </a:solidFill>
              </a:rPr>
              <a:t>“2</a:t>
            </a:r>
            <a:r>
              <a:rPr b="1" lang="en-US" sz="1900">
                <a:solidFill>
                  <a:schemeClr val="dk1"/>
                </a:solidFill>
              </a:rPr>
              <a:t>” Important Things</a:t>
            </a:r>
            <a:r>
              <a:rPr b="1" lang="en-US" sz="1900">
                <a:solidFill>
                  <a:schemeClr val="dk1"/>
                </a:solidFill>
              </a:rPr>
              <a:t>: </a:t>
            </a:r>
            <a:endParaRPr b="1" sz="19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US" sz="1800">
                <a:solidFill>
                  <a:schemeClr val="lt1"/>
                </a:solidFill>
                <a:highlight>
                  <a:srgbClr val="A7291E"/>
                </a:highlight>
              </a:rPr>
              <a:t> Inversion of Control</a:t>
            </a:r>
            <a:r>
              <a:rPr lang="en-US" sz="1800">
                <a:solidFill>
                  <a:schemeClr val="dk1"/>
                </a:solidFill>
              </a:rPr>
              <a:t>  </a:t>
            </a:r>
            <a:r>
              <a:rPr lang="en-US" sz="1800">
                <a:solidFill>
                  <a:schemeClr val="lt1"/>
                </a:solidFill>
                <a:highlight>
                  <a:srgbClr val="2F5496"/>
                </a:highlight>
              </a:rPr>
              <a:t> Dependency Injection</a:t>
            </a:r>
            <a:r>
              <a:rPr lang="en-US" sz="1800">
                <a:solidFill>
                  <a:schemeClr val="dk1"/>
                </a:solidFill>
              </a:rPr>
              <a:t>  </a:t>
            </a:r>
            <a:endParaRPr sz="1800">
              <a:solidFill>
                <a:schemeClr val="lt1"/>
              </a:solidFill>
              <a:highlight>
                <a:srgbClr val="1B786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01. </a:t>
            </a:r>
            <a:r>
              <a:rPr b="1" lang="en-US">
                <a:solidFill>
                  <a:srgbClr val="0080C9"/>
                </a:solidFill>
              </a:rPr>
              <a:t>Learned Topics</a:t>
            </a:r>
            <a:endParaRPr b="1">
              <a:solidFill>
                <a:srgbClr val="0080C9"/>
              </a:solidFill>
            </a:endParaRPr>
          </a:p>
        </p:txBody>
      </p:sp>
      <p:sp>
        <p:nvSpPr>
          <p:cNvPr id="341" name="Google Shape;341;p42"/>
          <p:cNvSpPr txBox="1"/>
          <p:nvPr>
            <p:ph idx="12" type="sldNum"/>
          </p:nvPr>
        </p:nvSpPr>
        <p:spPr>
          <a:xfrm>
            <a:off x="11225700" y="6157625"/>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grpSp>
        <p:nvGrpSpPr>
          <p:cNvPr id="342" name="Google Shape;342;p42"/>
          <p:cNvGrpSpPr/>
          <p:nvPr/>
        </p:nvGrpSpPr>
        <p:grpSpPr>
          <a:xfrm>
            <a:off x="838200" y="1690825"/>
            <a:ext cx="10105525" cy="4558700"/>
            <a:chOff x="838200" y="1690825"/>
            <a:chExt cx="10105525" cy="4558700"/>
          </a:xfrm>
        </p:grpSpPr>
        <p:grpSp>
          <p:nvGrpSpPr>
            <p:cNvPr id="343" name="Google Shape;343;p42"/>
            <p:cNvGrpSpPr/>
            <p:nvPr/>
          </p:nvGrpSpPr>
          <p:grpSpPr>
            <a:xfrm>
              <a:off x="838200" y="1690825"/>
              <a:ext cx="10105525" cy="4131300"/>
              <a:chOff x="838200" y="1690825"/>
              <a:chExt cx="10105525" cy="4131300"/>
            </a:xfrm>
          </p:grpSpPr>
          <p:sp>
            <p:nvSpPr>
              <p:cNvPr id="344" name="Google Shape;344;p42"/>
              <p:cNvSpPr txBox="1"/>
              <p:nvPr/>
            </p:nvSpPr>
            <p:spPr>
              <a:xfrm>
                <a:off x="904525" y="2167825"/>
                <a:ext cx="1003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For the sake of clear </a:t>
                </a:r>
                <a:r>
                  <a:rPr lang="en-US" sz="1800">
                    <a:solidFill>
                      <a:schemeClr val="dk1"/>
                    </a:solidFill>
                  </a:rPr>
                  <a:t>designing of</a:t>
                </a:r>
                <a:r>
                  <a:rPr lang="en-US" sz="1800">
                    <a:solidFill>
                      <a:schemeClr val="dk1"/>
                    </a:solidFill>
                  </a:rPr>
                  <a:t> classes and their relationships Unified Model Language is important. When Learning Design pattern I also learned UML Class Diagrams </a:t>
                </a:r>
                <a:endParaRPr sz="1800">
                  <a:solidFill>
                    <a:schemeClr val="dk1"/>
                  </a:solidFill>
                </a:endParaRPr>
              </a:p>
            </p:txBody>
          </p:sp>
          <p:sp>
            <p:nvSpPr>
              <p:cNvPr id="345" name="Google Shape;345;p42"/>
              <p:cNvSpPr txBox="1"/>
              <p:nvPr/>
            </p:nvSpPr>
            <p:spPr>
              <a:xfrm>
                <a:off x="838200" y="1690825"/>
                <a:ext cx="4015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UML Class Diagram</a:t>
                </a:r>
                <a:endParaRPr b="1" sz="1900"/>
              </a:p>
            </p:txBody>
          </p:sp>
          <p:pic>
            <p:nvPicPr>
              <p:cNvPr id="346" name="Google Shape;346;p42"/>
              <p:cNvPicPr preferRelativeResize="0"/>
              <p:nvPr/>
            </p:nvPicPr>
            <p:blipFill>
              <a:blip r:embed="rId3">
                <a:alphaModFix/>
              </a:blip>
              <a:stretch>
                <a:fillRect/>
              </a:stretch>
            </p:blipFill>
            <p:spPr>
              <a:xfrm>
                <a:off x="1837075" y="3383725"/>
                <a:ext cx="1495425" cy="2438400"/>
              </a:xfrm>
              <a:prstGeom prst="rect">
                <a:avLst/>
              </a:prstGeom>
              <a:noFill/>
              <a:ln>
                <a:noFill/>
              </a:ln>
            </p:spPr>
          </p:pic>
        </p:grpSp>
        <p:pic>
          <p:nvPicPr>
            <p:cNvPr id="347" name="Google Shape;347;p42"/>
            <p:cNvPicPr preferRelativeResize="0"/>
            <p:nvPr/>
          </p:nvPicPr>
          <p:blipFill>
            <a:blip r:embed="rId4">
              <a:alphaModFix/>
            </a:blip>
            <a:stretch>
              <a:fillRect/>
            </a:stretch>
          </p:blipFill>
          <p:spPr>
            <a:xfrm>
              <a:off x="6199950" y="3383725"/>
              <a:ext cx="2001500" cy="28658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107000"/>
              </a:lnSpc>
              <a:spcBef>
                <a:spcPts val="0"/>
              </a:spcBef>
              <a:spcAft>
                <a:spcPts val="0"/>
              </a:spcAft>
              <a:buClr>
                <a:srgbClr val="2F5496"/>
              </a:buClr>
              <a:buSzPts val="3600"/>
              <a:buFont typeface="Calibri"/>
              <a:buNone/>
            </a:pPr>
            <a:r>
              <a:rPr b="1" lang="en-US">
                <a:solidFill>
                  <a:srgbClr val="0080C9"/>
                </a:solidFill>
              </a:rPr>
              <a:t>02. </a:t>
            </a:r>
            <a:r>
              <a:rPr b="1" lang="en-US">
                <a:solidFill>
                  <a:srgbClr val="0080C9"/>
                </a:solidFill>
              </a:rPr>
              <a:t>Project Contributions</a:t>
            </a:r>
            <a:endParaRPr b="1">
              <a:solidFill>
                <a:srgbClr val="0080C9"/>
              </a:solidFill>
            </a:endParaRPr>
          </a:p>
        </p:txBody>
      </p:sp>
      <p:sp>
        <p:nvSpPr>
          <p:cNvPr id="354" name="Google Shape;354;p43"/>
          <p:cNvSpPr txBox="1"/>
          <p:nvPr>
            <p:ph idx="12" type="sldNum"/>
          </p:nvPr>
        </p:nvSpPr>
        <p:spPr>
          <a:xfrm>
            <a:off x="11301900" y="6196184"/>
            <a:ext cx="9663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800"/>
              <a:buFont typeface="Arial"/>
              <a:buNone/>
            </a:pPr>
            <a:fld id="{00000000-1234-1234-1234-123412341234}" type="slidenum">
              <a:rPr lang="en-US"/>
              <a:t>‹#›</a:t>
            </a:fld>
            <a:endParaRPr/>
          </a:p>
        </p:txBody>
      </p:sp>
      <p:grpSp>
        <p:nvGrpSpPr>
          <p:cNvPr id="355" name="Google Shape;355;p43"/>
          <p:cNvGrpSpPr/>
          <p:nvPr/>
        </p:nvGrpSpPr>
        <p:grpSpPr>
          <a:xfrm>
            <a:off x="411773" y="2153018"/>
            <a:ext cx="4744381" cy="1232769"/>
            <a:chOff x="308838" y="1242975"/>
            <a:chExt cx="3558375" cy="924600"/>
          </a:xfrm>
        </p:grpSpPr>
        <p:cxnSp>
          <p:nvCxnSpPr>
            <p:cNvPr id="356" name="Google Shape;356;p43"/>
            <p:cNvCxnSpPr/>
            <p:nvPr/>
          </p:nvCxnSpPr>
          <p:spPr>
            <a:xfrm rot="10800000">
              <a:off x="2642013" y="1654113"/>
              <a:ext cx="1225200" cy="0"/>
            </a:xfrm>
            <a:prstGeom prst="straightConnector1">
              <a:avLst/>
            </a:prstGeom>
            <a:noFill/>
            <a:ln cap="flat" cmpd="sng" w="9525">
              <a:solidFill>
                <a:srgbClr val="249C91"/>
              </a:solidFill>
              <a:prstDash val="solid"/>
              <a:round/>
              <a:headEnd len="sm" w="sm" type="none"/>
              <a:tailEnd len="med" w="med" type="oval"/>
            </a:ln>
          </p:spPr>
        </p:cxnSp>
        <p:sp>
          <p:nvSpPr>
            <p:cNvPr id="357" name="Google Shape;357;p43"/>
            <p:cNvSpPr txBox="1"/>
            <p:nvPr/>
          </p:nvSpPr>
          <p:spPr>
            <a:xfrm>
              <a:off x="308838" y="1242975"/>
              <a:ext cx="2124000" cy="9246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b="1" lang="en-US" sz="1600">
                  <a:latin typeface="Roboto"/>
                  <a:ea typeface="Roboto"/>
                  <a:cs typeface="Roboto"/>
                  <a:sym typeface="Roboto"/>
                </a:rPr>
                <a:t>Scrum Meeting</a:t>
              </a:r>
              <a:endParaRPr sz="1100">
                <a:latin typeface="Roboto"/>
                <a:ea typeface="Roboto"/>
                <a:cs typeface="Roboto"/>
                <a:sym typeface="Roboto"/>
              </a:endParaRPr>
            </a:p>
            <a:p>
              <a:pPr indent="0" lvl="0" marL="0" rtl="0" algn="r">
                <a:spcBef>
                  <a:spcPts val="0"/>
                </a:spcBef>
                <a:spcAft>
                  <a:spcPts val="2100"/>
                </a:spcAft>
                <a:buNone/>
              </a:pPr>
              <a:r>
                <a:rPr lang="en-US" sz="1100">
                  <a:latin typeface="Roboto"/>
                  <a:ea typeface="Roboto"/>
                  <a:cs typeface="Roboto"/>
                  <a:sym typeface="Roboto"/>
                </a:rPr>
                <a:t>Participate everyday scrum meeting</a:t>
              </a:r>
              <a:endParaRPr sz="1100">
                <a:latin typeface="Roboto"/>
                <a:ea typeface="Roboto"/>
                <a:cs typeface="Roboto"/>
                <a:sym typeface="Roboto"/>
              </a:endParaRPr>
            </a:p>
          </p:txBody>
        </p:sp>
      </p:grpSp>
      <p:grpSp>
        <p:nvGrpSpPr>
          <p:cNvPr id="358" name="Google Shape;358;p43"/>
          <p:cNvGrpSpPr/>
          <p:nvPr/>
        </p:nvGrpSpPr>
        <p:grpSpPr>
          <a:xfrm>
            <a:off x="411773" y="4023838"/>
            <a:ext cx="4350691" cy="1232769"/>
            <a:chOff x="308838" y="2646125"/>
            <a:chExt cx="3263100" cy="924600"/>
          </a:xfrm>
        </p:grpSpPr>
        <p:cxnSp>
          <p:nvCxnSpPr>
            <p:cNvPr id="359" name="Google Shape;359;p43"/>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360" name="Google Shape;360;p43"/>
            <p:cNvSpPr txBox="1"/>
            <p:nvPr/>
          </p:nvSpPr>
          <p:spPr>
            <a:xfrm>
              <a:off x="308838" y="2646125"/>
              <a:ext cx="2124000" cy="9246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b="1" lang="en-US" sz="1600">
                  <a:latin typeface="Roboto"/>
                  <a:ea typeface="Roboto"/>
                  <a:cs typeface="Roboto"/>
                  <a:sym typeface="Roboto"/>
                </a:rPr>
                <a:t>Jira Task Board</a:t>
              </a:r>
              <a:endParaRPr b="1" sz="1600">
                <a:latin typeface="Roboto"/>
                <a:ea typeface="Roboto"/>
                <a:cs typeface="Roboto"/>
                <a:sym typeface="Roboto"/>
              </a:endParaRPr>
            </a:p>
            <a:p>
              <a:pPr indent="0" lvl="0" marL="0" rtl="0" algn="r">
                <a:spcBef>
                  <a:spcPts val="0"/>
                </a:spcBef>
                <a:spcAft>
                  <a:spcPts val="0"/>
                </a:spcAft>
                <a:buNone/>
              </a:pPr>
              <a:r>
                <a:t/>
              </a:r>
              <a:endParaRPr b="1" sz="1100">
                <a:latin typeface="Roboto"/>
                <a:ea typeface="Roboto"/>
                <a:cs typeface="Roboto"/>
                <a:sym typeface="Roboto"/>
              </a:endParaRPr>
            </a:p>
            <a:p>
              <a:pPr indent="0" lvl="0" marL="0" rtl="0" algn="r">
                <a:spcBef>
                  <a:spcPts val="0"/>
                </a:spcBef>
                <a:spcAft>
                  <a:spcPts val="2100"/>
                </a:spcAft>
                <a:buNone/>
              </a:pPr>
              <a:r>
                <a:rPr lang="en-US" sz="1100">
                  <a:latin typeface="Roboto"/>
                  <a:ea typeface="Roboto"/>
                  <a:cs typeface="Roboto"/>
                  <a:sym typeface="Roboto"/>
                </a:rPr>
                <a:t>Check jira board for assigned task</a:t>
              </a:r>
              <a:r>
                <a:rPr lang="en-US" sz="1100">
                  <a:latin typeface="Roboto"/>
                  <a:ea typeface="Roboto"/>
                  <a:cs typeface="Roboto"/>
                  <a:sym typeface="Roboto"/>
                </a:rPr>
                <a:t>s</a:t>
              </a:r>
              <a:endParaRPr sz="1100">
                <a:latin typeface="Roboto"/>
                <a:ea typeface="Roboto"/>
                <a:cs typeface="Roboto"/>
                <a:sym typeface="Roboto"/>
              </a:endParaRPr>
            </a:p>
          </p:txBody>
        </p:sp>
      </p:grpSp>
      <p:grpSp>
        <p:nvGrpSpPr>
          <p:cNvPr id="361" name="Google Shape;361;p43"/>
          <p:cNvGrpSpPr/>
          <p:nvPr/>
        </p:nvGrpSpPr>
        <p:grpSpPr>
          <a:xfrm>
            <a:off x="6210161" y="5017913"/>
            <a:ext cx="5550195" cy="1232769"/>
            <a:chOff x="4657738" y="3391700"/>
            <a:chExt cx="4162750" cy="924600"/>
          </a:xfrm>
        </p:grpSpPr>
        <p:cxnSp>
          <p:nvCxnSpPr>
            <p:cNvPr id="362" name="Google Shape;362;p43"/>
            <p:cNvCxnSpPr/>
            <p:nvPr/>
          </p:nvCxnSpPr>
          <p:spPr>
            <a:xfrm>
              <a:off x="4657738" y="3854000"/>
              <a:ext cx="1838700" cy="0"/>
            </a:xfrm>
            <a:prstGeom prst="straightConnector1">
              <a:avLst/>
            </a:prstGeom>
            <a:noFill/>
            <a:ln cap="flat" cmpd="sng" w="9525">
              <a:solidFill>
                <a:srgbClr val="1D7E75"/>
              </a:solidFill>
              <a:prstDash val="solid"/>
              <a:round/>
              <a:headEnd len="sm" w="sm" type="none"/>
              <a:tailEnd len="med" w="med" type="oval"/>
            </a:ln>
          </p:spPr>
        </p:cxnSp>
        <p:sp>
          <p:nvSpPr>
            <p:cNvPr id="363" name="Google Shape;363;p43"/>
            <p:cNvSpPr txBox="1"/>
            <p:nvPr/>
          </p:nvSpPr>
          <p:spPr>
            <a:xfrm>
              <a:off x="6696488" y="3391700"/>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Discussing</a:t>
              </a:r>
              <a:r>
                <a:rPr b="1" lang="en-US" sz="1600">
                  <a:latin typeface="Roboto"/>
                  <a:ea typeface="Roboto"/>
                  <a:cs typeface="Roboto"/>
                  <a:sym typeface="Roboto"/>
                </a:rPr>
                <a:t> with team </a:t>
              </a:r>
              <a:endParaRPr b="1" sz="16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rPr lang="en-US" sz="1100">
                  <a:latin typeface="Roboto"/>
                  <a:ea typeface="Roboto"/>
                  <a:cs typeface="Roboto"/>
                  <a:sym typeface="Roboto"/>
                </a:rPr>
                <a:t>Discussion with senior team members for</a:t>
              </a:r>
              <a:r>
                <a:rPr lang="en-US" sz="1100">
                  <a:latin typeface="Roboto"/>
                  <a:ea typeface="Roboto"/>
                  <a:cs typeface="Roboto"/>
                  <a:sym typeface="Roboto"/>
                </a:rPr>
                <a:t> further clarification </a:t>
              </a:r>
              <a:endParaRPr sz="1100">
                <a:latin typeface="Roboto"/>
                <a:ea typeface="Roboto"/>
                <a:cs typeface="Roboto"/>
                <a:sym typeface="Roboto"/>
              </a:endParaRPr>
            </a:p>
          </p:txBody>
        </p:sp>
      </p:grpSp>
      <p:grpSp>
        <p:nvGrpSpPr>
          <p:cNvPr id="364" name="Google Shape;364;p43"/>
          <p:cNvGrpSpPr/>
          <p:nvPr/>
        </p:nvGrpSpPr>
        <p:grpSpPr>
          <a:xfrm>
            <a:off x="6946276" y="2153018"/>
            <a:ext cx="4814080" cy="1232769"/>
            <a:chOff x="5209838" y="1242975"/>
            <a:chExt cx="3610650" cy="924600"/>
          </a:xfrm>
        </p:grpSpPr>
        <p:sp>
          <p:nvSpPr>
            <p:cNvPr id="365" name="Google Shape;365;p43"/>
            <p:cNvSpPr txBox="1"/>
            <p:nvPr/>
          </p:nvSpPr>
          <p:spPr>
            <a:xfrm>
              <a:off x="6696488" y="1242975"/>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PR request to AWS Codecommit dev branch</a:t>
              </a:r>
              <a:endParaRPr b="1" sz="16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rPr lang="en-US" sz="1100">
                  <a:latin typeface="Roboto"/>
                  <a:ea typeface="Roboto"/>
                  <a:cs typeface="Roboto"/>
                  <a:sym typeface="Roboto"/>
                </a:rPr>
                <a:t>Create PR request to merge the local branch with the dev branch</a:t>
              </a:r>
              <a:endParaRPr b="1" sz="1100">
                <a:latin typeface="Roboto"/>
                <a:ea typeface="Roboto"/>
                <a:cs typeface="Roboto"/>
                <a:sym typeface="Roboto"/>
              </a:endParaRPr>
            </a:p>
          </p:txBody>
        </p:sp>
        <p:cxnSp>
          <p:nvCxnSpPr>
            <p:cNvPr id="366" name="Google Shape;366;p43"/>
            <p:cNvCxnSpPr/>
            <p:nvPr/>
          </p:nvCxnSpPr>
          <p:spPr>
            <a:xfrm>
              <a:off x="5209838" y="1654113"/>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367" name="Google Shape;367;p43"/>
          <p:cNvGrpSpPr/>
          <p:nvPr/>
        </p:nvGrpSpPr>
        <p:grpSpPr>
          <a:xfrm>
            <a:off x="7480196" y="3580149"/>
            <a:ext cx="4280160" cy="1232769"/>
            <a:chOff x="5610288" y="2313350"/>
            <a:chExt cx="3210200" cy="924600"/>
          </a:xfrm>
        </p:grpSpPr>
        <p:cxnSp>
          <p:nvCxnSpPr>
            <p:cNvPr id="368" name="Google Shape;368;p43"/>
            <p:cNvCxnSpPr/>
            <p:nvPr/>
          </p:nvCxnSpPr>
          <p:spPr>
            <a:xfrm>
              <a:off x="5610288" y="2775650"/>
              <a:ext cx="886200" cy="0"/>
            </a:xfrm>
            <a:prstGeom prst="straightConnector1">
              <a:avLst/>
            </a:prstGeom>
            <a:noFill/>
            <a:ln cap="flat" cmpd="sng" w="9525">
              <a:solidFill>
                <a:srgbClr val="1B786F"/>
              </a:solidFill>
              <a:prstDash val="solid"/>
              <a:round/>
              <a:headEnd len="sm" w="sm" type="none"/>
              <a:tailEnd len="med" w="med" type="oval"/>
            </a:ln>
          </p:spPr>
        </p:cxnSp>
        <p:sp>
          <p:nvSpPr>
            <p:cNvPr id="369" name="Google Shape;369;p43"/>
            <p:cNvSpPr txBox="1"/>
            <p:nvPr/>
          </p:nvSpPr>
          <p:spPr>
            <a:xfrm>
              <a:off x="6696488" y="2313350"/>
              <a:ext cx="2124000" cy="9246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Create-&gt; Code-&gt; Review</a:t>
              </a:r>
              <a:endParaRPr b="1" sz="16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rPr lang="en-US" sz="1100">
                  <a:latin typeface="Roboto"/>
                  <a:ea typeface="Roboto"/>
                  <a:cs typeface="Roboto"/>
                  <a:sym typeface="Roboto"/>
                </a:rPr>
                <a:t>Create a new branch and code as required, code as per requirements, review that with seniors for confirmation</a:t>
              </a:r>
              <a:endParaRPr sz="1100">
                <a:latin typeface="Roboto"/>
                <a:ea typeface="Roboto"/>
                <a:cs typeface="Roboto"/>
                <a:sym typeface="Roboto"/>
              </a:endParaRPr>
            </a:p>
          </p:txBody>
        </p:sp>
      </p:grpSp>
      <p:grpSp>
        <p:nvGrpSpPr>
          <p:cNvPr id="370" name="Google Shape;370;p43"/>
          <p:cNvGrpSpPr/>
          <p:nvPr/>
        </p:nvGrpSpPr>
        <p:grpSpPr>
          <a:xfrm>
            <a:off x="3468228" y="1369027"/>
            <a:ext cx="5229469" cy="5221233"/>
            <a:chOff x="2610905" y="610653"/>
            <a:chExt cx="3922200" cy="3922200"/>
          </a:xfrm>
        </p:grpSpPr>
        <p:sp>
          <p:nvSpPr>
            <p:cNvPr id="371" name="Google Shape;371;p43"/>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2" name="Google Shape;372;p43"/>
            <p:cNvSpPr/>
            <p:nvPr/>
          </p:nvSpPr>
          <p:spPr>
            <a:xfrm rot="7920309">
              <a:off x="3183402" y="1183149"/>
              <a:ext cx="2777207" cy="2777207"/>
            </a:xfrm>
            <a:prstGeom prst="blockArc">
              <a:avLst>
                <a:gd fmla="val 12602522" name="adj1"/>
                <a:gd fmla="val 16867657" name="adj2"/>
                <a:gd fmla="val 20844" name="adj3"/>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3" name="Google Shape;373;p43"/>
            <p:cNvSpPr/>
            <p:nvPr/>
          </p:nvSpPr>
          <p:spPr>
            <a:xfrm rot="3600063">
              <a:off x="3186335" y="1195681"/>
              <a:ext cx="2777488" cy="2777488"/>
            </a:xfrm>
            <a:prstGeom prst="blockArc">
              <a:avLst>
                <a:gd fmla="val 12602522" name="adj1"/>
                <a:gd fmla="val 16867657" name="adj2"/>
                <a:gd fmla="val 20844" name="adj3"/>
              </a:avLst>
            </a:prstGeom>
            <a:solidFill>
              <a:srgbClr val="15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4" name="Google Shape;374;p43"/>
            <p:cNvSpPr/>
            <p:nvPr/>
          </p:nvSpPr>
          <p:spPr>
            <a:xfrm rot="4024705">
              <a:off x="5326681" y="1940898"/>
              <a:ext cx="578477" cy="579147"/>
            </a:xfrm>
            <a:prstGeom prst="pie">
              <a:avLst>
                <a:gd fmla="val 6190354" name="adj1"/>
                <a:gd fmla="val 14996165" name="adj2"/>
              </a:avLst>
            </a:prstGeom>
            <a:solidFill>
              <a:srgbClr val="1B786F"/>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5" name="Google Shape;375;p43"/>
            <p:cNvSpPr/>
            <p:nvPr/>
          </p:nvSpPr>
          <p:spPr>
            <a:xfrm rot="-6816027">
              <a:off x="5326729" y="1940918"/>
              <a:ext cx="578485" cy="579035"/>
            </a:xfrm>
            <a:prstGeom prst="pie">
              <a:avLst>
                <a:gd fmla="val 4028252" name="adj1"/>
                <a:gd fmla="val 17183677" name="adj2"/>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6" name="Google Shape;376;p43"/>
            <p:cNvSpPr/>
            <p:nvPr/>
          </p:nvSpPr>
          <p:spPr>
            <a:xfrm rot="-9359762">
              <a:off x="3193941" y="1176205"/>
              <a:ext cx="2777287" cy="2777287"/>
            </a:xfrm>
            <a:prstGeom prst="blockArc">
              <a:avLst>
                <a:gd fmla="val 12602522" name="adj1"/>
                <a:gd fmla="val 16867657" name="adj2"/>
                <a:gd fmla="val 20844" name="adj3"/>
              </a:avLst>
            </a:prstGeom>
            <a:solidFill>
              <a:srgbClr val="1D7E7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7" name="Google Shape;377;p43"/>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8" name="Google Shape;378;p43"/>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9" name="Google Shape;379;p43"/>
            <p:cNvSpPr/>
            <p:nvPr/>
          </p:nvSpPr>
          <p:spPr>
            <a:xfrm rot="-600092">
              <a:off x="3198852" y="1195456"/>
              <a:ext cx="2777611" cy="2777611"/>
            </a:xfrm>
            <a:prstGeom prst="blockArc">
              <a:avLst>
                <a:gd fmla="val 12513247" name="adj1"/>
                <a:gd fmla="val 16867657" name="adj2"/>
                <a:gd fmla="val 20844" name="adj3"/>
              </a:avLst>
            </a:prstGeom>
            <a:solidFill>
              <a:srgbClr val="249C9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0" name="Google Shape;380;p43"/>
            <p:cNvSpPr/>
            <p:nvPr/>
          </p:nvSpPr>
          <p:spPr>
            <a:xfrm rot="-176551">
              <a:off x="4312105" y="1195442"/>
              <a:ext cx="578563" cy="579162"/>
            </a:xfrm>
            <a:prstGeom prst="pie">
              <a:avLst>
                <a:gd fmla="val 6190354" name="adj1"/>
                <a:gd fmla="val 14996165" name="adj2"/>
              </a:avLst>
            </a:prstGeom>
            <a:solidFill>
              <a:srgbClr val="155B55"/>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1" name="Google Shape;381;p43"/>
            <p:cNvSpPr/>
            <p:nvPr/>
          </p:nvSpPr>
          <p:spPr>
            <a:xfrm rot="10584085">
              <a:off x="4312088" y="1195622"/>
              <a:ext cx="578340" cy="578939"/>
            </a:xfrm>
            <a:prstGeom prst="pie">
              <a:avLst>
                <a:gd fmla="val 4028252" name="adj1"/>
                <a:gd fmla="val 17183677" name="adj2"/>
              </a:avLst>
            </a:prstGeom>
            <a:solidFill>
              <a:srgbClr val="15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2" name="Google Shape;382;p43"/>
            <p:cNvSpPr/>
            <p:nvPr/>
          </p:nvSpPr>
          <p:spPr>
            <a:xfrm rot="8344778">
              <a:off x="4940929" y="3162886"/>
              <a:ext cx="578465" cy="578888"/>
            </a:xfrm>
            <a:prstGeom prst="pie">
              <a:avLst>
                <a:gd fmla="val 6190354" name="adj1"/>
                <a:gd fmla="val 14996165" name="adj2"/>
              </a:avLst>
            </a:prstGeom>
            <a:solidFill>
              <a:srgbClr val="1D7E75"/>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3" name="Google Shape;383;p43"/>
            <p:cNvSpPr/>
            <p:nvPr/>
          </p:nvSpPr>
          <p:spPr>
            <a:xfrm rot="-2495643">
              <a:off x="4941000" y="3162728"/>
              <a:ext cx="578445" cy="579093"/>
            </a:xfrm>
            <a:prstGeom prst="pie">
              <a:avLst>
                <a:gd fmla="val 4028252" name="adj1"/>
                <a:gd fmla="val 17183677" name="adj2"/>
              </a:avLst>
            </a:prstGeom>
            <a:solidFill>
              <a:srgbClr val="1D7E7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4" name="Google Shape;384;p43"/>
            <p:cNvSpPr/>
            <p:nvPr/>
          </p:nvSpPr>
          <p:spPr>
            <a:xfrm rot="-4556960">
              <a:off x="3257335" y="1939059"/>
              <a:ext cx="578302" cy="578957"/>
            </a:xfrm>
            <a:prstGeom prst="pie">
              <a:avLst>
                <a:gd fmla="val 6190354" name="adj1"/>
                <a:gd fmla="val 14996165" name="adj2"/>
              </a:avLst>
            </a:prstGeom>
            <a:solidFill>
              <a:srgbClr val="249C91"/>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5" name="Google Shape;385;p43"/>
            <p:cNvSpPr/>
            <p:nvPr/>
          </p:nvSpPr>
          <p:spPr>
            <a:xfrm rot="6204541">
              <a:off x="3257468" y="1938977"/>
              <a:ext cx="578264" cy="578917"/>
            </a:xfrm>
            <a:prstGeom prst="pie">
              <a:avLst>
                <a:gd fmla="val 4028252" name="adj1"/>
                <a:gd fmla="val 17183677" name="adj2"/>
              </a:avLst>
            </a:prstGeom>
            <a:solidFill>
              <a:srgbClr val="249C9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6" name="Google Shape;386;p43"/>
            <p:cNvSpPr txBox="1"/>
            <p:nvPr/>
          </p:nvSpPr>
          <p:spPr>
            <a:xfrm>
              <a:off x="4341900" y="1271896"/>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05</a:t>
              </a:r>
              <a:endParaRPr b="1" sz="2100">
                <a:solidFill>
                  <a:srgbClr val="FFFFFF"/>
                </a:solidFill>
                <a:latin typeface="Roboto"/>
                <a:ea typeface="Roboto"/>
                <a:cs typeface="Roboto"/>
                <a:sym typeface="Roboto"/>
              </a:endParaRPr>
            </a:p>
          </p:txBody>
        </p:sp>
        <p:sp>
          <p:nvSpPr>
            <p:cNvPr id="387" name="Google Shape;387;p43"/>
            <p:cNvSpPr txBox="1"/>
            <p:nvPr/>
          </p:nvSpPr>
          <p:spPr>
            <a:xfrm>
              <a:off x="3274219"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01</a:t>
              </a:r>
              <a:endParaRPr b="1" sz="2100">
                <a:solidFill>
                  <a:srgbClr val="FFFFFF"/>
                </a:solidFill>
                <a:latin typeface="Roboto"/>
                <a:ea typeface="Roboto"/>
                <a:cs typeface="Roboto"/>
                <a:sym typeface="Roboto"/>
              </a:endParaRPr>
            </a:p>
          </p:txBody>
        </p:sp>
        <p:sp>
          <p:nvSpPr>
            <p:cNvPr id="388" name="Google Shape;388;p43"/>
            <p:cNvSpPr txBox="1"/>
            <p:nvPr/>
          </p:nvSpPr>
          <p:spPr>
            <a:xfrm>
              <a:off x="3685317"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02</a:t>
              </a:r>
              <a:endParaRPr b="1" sz="2100">
                <a:solidFill>
                  <a:srgbClr val="FFFFFF"/>
                </a:solidFill>
                <a:latin typeface="Roboto"/>
                <a:ea typeface="Roboto"/>
                <a:cs typeface="Roboto"/>
                <a:sym typeface="Roboto"/>
              </a:endParaRPr>
            </a:p>
          </p:txBody>
        </p:sp>
        <p:sp>
          <p:nvSpPr>
            <p:cNvPr id="389" name="Google Shape;389;p43"/>
            <p:cNvSpPr txBox="1"/>
            <p:nvPr/>
          </p:nvSpPr>
          <p:spPr>
            <a:xfrm>
              <a:off x="4955323"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03</a:t>
              </a:r>
              <a:endParaRPr b="1" sz="2100">
                <a:solidFill>
                  <a:srgbClr val="FFFFFF"/>
                </a:solidFill>
                <a:latin typeface="Roboto"/>
                <a:ea typeface="Roboto"/>
                <a:cs typeface="Roboto"/>
                <a:sym typeface="Roboto"/>
              </a:endParaRPr>
            </a:p>
          </p:txBody>
        </p:sp>
        <p:sp>
          <p:nvSpPr>
            <p:cNvPr id="390" name="Google Shape;390;p43"/>
            <p:cNvSpPr txBox="1"/>
            <p:nvPr/>
          </p:nvSpPr>
          <p:spPr>
            <a:xfrm>
              <a:off x="5364737"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04</a:t>
              </a:r>
              <a:endParaRPr b="1" sz="2100">
                <a:solidFill>
                  <a:srgbClr val="FFFFFF"/>
                </a:solidFill>
                <a:latin typeface="Roboto"/>
                <a:ea typeface="Roboto"/>
                <a:cs typeface="Roboto"/>
                <a:sym typeface="Roboto"/>
              </a:endParaRPr>
            </a:p>
          </p:txBody>
        </p:sp>
      </p:grpSp>
      <p:sp>
        <p:nvSpPr>
          <p:cNvPr id="391" name="Google Shape;391;p43"/>
          <p:cNvSpPr txBox="1"/>
          <p:nvPr/>
        </p:nvSpPr>
        <p:spPr>
          <a:xfrm>
            <a:off x="838200" y="1426742"/>
            <a:ext cx="4015500" cy="47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1900"/>
              <a:t>My Workflow: </a:t>
            </a:r>
            <a:endParaRPr b="1"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